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xlsx" ContentType="application/ks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charts/chart6.xml" ContentType="application/vnd.openxmlformats-officedocument.drawingml.chart+xml"/>
  <Override PartName="/ppt/drawings/drawing5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1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2.xml" ContentType="application/vnd.openxmlformats-officedocument.drawingml.chart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3.xml" ContentType="application/vnd.openxmlformats-officedocument.drawingml.chart+xml"/>
  <Override PartName="/ppt/theme/themeOverride3.xml" ContentType="application/vnd.openxmlformats-officedocument.themeOverride+xml"/>
  <Override PartName="/ppt/embeddings/Microsoft_Excel_Worksheet2.xlsx" ContentType="application/vnd.openxmlformats-officedocument.spreadsheetml.sheet"/>
  <Override PartName="/ppt/notesSlides/notesSlide4.xml" ContentType="application/vnd.openxmlformats-officedocument.presentationml.notesSlide+xml"/>
  <Override PartName="/ppt/charts/chart14.xml" ContentType="application/vnd.openxmlformats-officedocument.drawingml.chart+xml"/>
  <Override PartName="/ppt/drawings/drawing6.xml" ContentType="application/vnd.openxmlformats-officedocument.drawingml.chartshapes+xml"/>
  <Override PartName="/ppt/charts/chart15.xml" ContentType="application/vnd.openxmlformats-officedocument.drawingml.chart+xml"/>
  <Override PartName="/ppt/theme/themeOverride4.xml" ContentType="application/vnd.openxmlformats-officedocument.themeOverrid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theme/themeOverride5.xml" ContentType="application/vnd.openxmlformats-officedocument.themeOverride+xml"/>
  <Override PartName="/ppt/embeddings/Microsoft_Excel_Worksheet3.xlsx" ContentType="application/vnd.openxmlformats-officedocument.spreadsheetml.sheet"/>
  <Override PartName="/ppt/notesSlides/notesSlide5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drawings/drawing7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2.xml" ContentType="application/vnd.openxmlformats-officedocument.drawingml.chart+xml"/>
  <Override PartName="/ppt/notesSlides/notesSlide10.xml" ContentType="application/vnd.openxmlformats-officedocument.presentationml.notesSlide+xml"/>
  <Override PartName="/ppt/charts/chart23.xml" ContentType="application/vnd.openxmlformats-officedocument.drawingml.chart+xml"/>
  <Override PartName="/ppt/theme/themeOverride6.xml" ContentType="application/vnd.openxmlformats-officedocument.themeOverride+xml"/>
  <Override PartName="/ppt/charts/chart24.xml" ContentType="application/vnd.openxmlformats-officedocument.drawingml.chart+xml"/>
  <Override PartName="/ppt/theme/themeOverride7.xml" ContentType="application/vnd.openxmlformats-officedocument.themeOverride+xml"/>
  <Override PartName="/ppt/charts/chart25.xml" ContentType="application/vnd.openxmlformats-officedocument.drawingml.chart+xml"/>
  <Override PartName="/ppt/theme/themeOverride8.xml" ContentType="application/vnd.openxmlformats-officedocument.themeOverride+xml"/>
  <Override PartName="/ppt/charts/chart26.xml" ContentType="application/vnd.openxmlformats-officedocument.drawingml.chart+xml"/>
  <Override PartName="/ppt/theme/themeOverride9.xml" ContentType="application/vnd.openxmlformats-officedocument.themeOverride+xml"/>
  <Override PartName="/ppt/charts/chart27.xml" ContentType="application/vnd.openxmlformats-officedocument.drawingml.chart+xml"/>
  <Override PartName="/ppt/theme/themeOverride10.xml" ContentType="application/vnd.openxmlformats-officedocument.themeOverride+xml"/>
  <Override PartName="/ppt/charts/chart28.xml" ContentType="application/vnd.openxmlformats-officedocument.drawingml.chart+xml"/>
  <Override PartName="/ppt/theme/themeOverride11.xml" ContentType="application/vnd.openxmlformats-officedocument.themeOverride+xml"/>
  <Override PartName="/ppt/charts/chart29.xml" ContentType="application/vnd.openxmlformats-officedocument.drawingml.chart+xml"/>
  <Override PartName="/ppt/theme/themeOverride12.xml" ContentType="application/vnd.openxmlformats-officedocument.themeOverride+xml"/>
  <Override PartName="/ppt/charts/chart30.xml" ContentType="application/vnd.openxmlformats-officedocument.drawingml.chart+xml"/>
  <Override PartName="/ppt/theme/themeOverride13.xml" ContentType="application/vnd.openxmlformats-officedocument.themeOverride+xml"/>
  <Override PartName="/ppt/charts/chart31.xml" ContentType="application/vnd.openxmlformats-officedocument.drawingml.chart+xml"/>
  <Override PartName="/ppt/theme/themeOverride14.xml" ContentType="application/vnd.openxmlformats-officedocument.themeOverride+xml"/>
  <Override PartName="/ppt/charts/chart32.xml" ContentType="application/vnd.openxmlformats-officedocument.drawingml.chart+xml"/>
  <Override PartName="/ppt/theme/themeOverride15.xml" ContentType="application/vnd.openxmlformats-officedocument.themeOverride+xml"/>
  <Override PartName="/ppt/charts/chart33.xml" ContentType="application/vnd.openxmlformats-officedocument.drawingml.chart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96"/>
  </p:notesMasterIdLst>
  <p:sldIdLst>
    <p:sldId id="430" r:id="rId5"/>
    <p:sldId id="322" r:id="rId6"/>
    <p:sldId id="467" r:id="rId7"/>
    <p:sldId id="493" r:id="rId8"/>
    <p:sldId id="334" r:id="rId9"/>
    <p:sldId id="335" r:id="rId10"/>
    <p:sldId id="294" r:id="rId11"/>
    <p:sldId id="261" r:id="rId12"/>
    <p:sldId id="320" r:id="rId13"/>
    <p:sldId id="325" r:id="rId14"/>
    <p:sldId id="336" r:id="rId15"/>
    <p:sldId id="295" r:id="rId16"/>
    <p:sldId id="271" r:id="rId17"/>
    <p:sldId id="456" r:id="rId18"/>
    <p:sldId id="468" r:id="rId19"/>
    <p:sldId id="459" r:id="rId20"/>
    <p:sldId id="431" r:id="rId21"/>
    <p:sldId id="398" r:id="rId22"/>
    <p:sldId id="411" r:id="rId23"/>
    <p:sldId id="412" r:id="rId24"/>
    <p:sldId id="432" r:id="rId25"/>
    <p:sldId id="342" r:id="rId26"/>
    <p:sldId id="490" r:id="rId27"/>
    <p:sldId id="464" r:id="rId28"/>
    <p:sldId id="492" r:id="rId29"/>
    <p:sldId id="433" r:id="rId30"/>
    <p:sldId id="494" r:id="rId31"/>
    <p:sldId id="498" r:id="rId32"/>
    <p:sldId id="495" r:id="rId33"/>
    <p:sldId id="434" r:id="rId34"/>
    <p:sldId id="462" r:id="rId35"/>
    <p:sldId id="469" r:id="rId36"/>
    <p:sldId id="485" r:id="rId37"/>
    <p:sldId id="470" r:id="rId38"/>
    <p:sldId id="471" r:id="rId39"/>
    <p:sldId id="438" r:id="rId40"/>
    <p:sldId id="439" r:id="rId41"/>
    <p:sldId id="440" r:id="rId42"/>
    <p:sldId id="441" r:id="rId43"/>
    <p:sldId id="463" r:id="rId44"/>
    <p:sldId id="443" r:id="rId45"/>
    <p:sldId id="472" r:id="rId46"/>
    <p:sldId id="473" r:id="rId47"/>
    <p:sldId id="474" r:id="rId48"/>
    <p:sldId id="475" r:id="rId49"/>
    <p:sldId id="476" r:id="rId50"/>
    <p:sldId id="309" r:id="rId51"/>
    <p:sldId id="477" r:id="rId52"/>
    <p:sldId id="315" r:id="rId53"/>
    <p:sldId id="458" r:id="rId54"/>
    <p:sldId id="297" r:id="rId55"/>
    <p:sldId id="314" r:id="rId56"/>
    <p:sldId id="313" r:id="rId57"/>
    <p:sldId id="404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76" r:id="rId70"/>
    <p:sldId id="381" r:id="rId71"/>
    <p:sldId id="414" r:id="rId72"/>
    <p:sldId id="415" r:id="rId73"/>
    <p:sldId id="416" r:id="rId74"/>
    <p:sldId id="417" r:id="rId75"/>
    <p:sldId id="418" r:id="rId76"/>
    <p:sldId id="419" r:id="rId77"/>
    <p:sldId id="420" r:id="rId78"/>
    <p:sldId id="421" r:id="rId79"/>
    <p:sldId id="422" r:id="rId80"/>
    <p:sldId id="423" r:id="rId81"/>
    <p:sldId id="478" r:id="rId82"/>
    <p:sldId id="425" r:id="rId83"/>
    <p:sldId id="479" r:id="rId84"/>
    <p:sldId id="488" r:id="rId85"/>
    <p:sldId id="486" r:id="rId86"/>
    <p:sldId id="487" r:id="rId87"/>
    <p:sldId id="427" r:id="rId88"/>
    <p:sldId id="448" r:id="rId89"/>
    <p:sldId id="466" r:id="rId90"/>
    <p:sldId id="482" r:id="rId91"/>
    <p:sldId id="483" r:id="rId92"/>
    <p:sldId id="484" r:id="rId93"/>
    <p:sldId id="496" r:id="rId94"/>
    <p:sldId id="497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597317"/>
    <a:srgbClr val="D96107"/>
    <a:srgbClr val="964B00"/>
    <a:srgbClr val="CC6600"/>
    <a:srgbClr val="669900"/>
    <a:srgbClr val="993300"/>
    <a:srgbClr val="D78409"/>
    <a:srgbClr val="372A70"/>
    <a:srgbClr val="F2F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0" autoAdjust="0"/>
    <p:restoredTop sz="94660"/>
  </p:normalViewPr>
  <p:slideViewPr>
    <p:cSldViewPr>
      <p:cViewPr>
        <p:scale>
          <a:sx n="90" d="100"/>
          <a:sy n="90" d="100"/>
        </p:scale>
        <p:origin x="-660" y="-504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ocuments\BSAS\Copy%20of%20graphs%20v5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AppData\Local\Microsoft\Windows\Temporary%20Internet%20Files\Content.IE5\VSB3EGAK\Copy%20of%20graphs%20v5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AppData\Local\Microsoft\Windows\Temporary%20Internet%20Files\Content.IE5\VSB3EGAK\ATHN%20Survey%20Report.xls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C:\Users\Administrator\AppData\Local\Microsoft\Windows\Temporary%20Internet%20Files\Content.IE5\1PPBGCOY\Copy%20of%20strategy-canvas-ATHN%201.xls" TargetMode="Externa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7.bin"/><Relationship Id="rId1" Type="http://schemas.openxmlformats.org/officeDocument/2006/relationships/themeOverride" Target="../theme/themeOverride4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esktop\ATHN%20financials%20&amp;%20projections.xls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38470;&#26195;&#38155;\Brandeis\BSAS\ATHN%20financials%20&amp;%20projections.xls" TargetMode="Externa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5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esktop\NEW%20-%20ATHN%20financials%20&amp;%20projections.xls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../embeddings/oleObject2.bin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oleObject" Target="file:///C:\Users\Administrator\Desktop\NEW%20-%20ATHN%20financials%20&amp;%20projections.xls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esktop\NEW%20-%20ATHN%20financials%20&amp;%20projections.xls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8.bin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9.bin"/><Relationship Id="rId1" Type="http://schemas.openxmlformats.org/officeDocument/2006/relationships/themeOverride" Target="../theme/themeOverride6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0.bin"/><Relationship Id="rId1" Type="http://schemas.openxmlformats.org/officeDocument/2006/relationships/themeOverride" Target="../theme/themeOverride7.xm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1.bin"/><Relationship Id="rId1" Type="http://schemas.openxmlformats.org/officeDocument/2006/relationships/themeOverride" Target="../theme/themeOverride8.xml"/></Relationships>
</file>

<file path=ppt/charts/_rels/chart26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2.bin"/><Relationship Id="rId1" Type="http://schemas.openxmlformats.org/officeDocument/2006/relationships/themeOverride" Target="../theme/themeOverride9.xml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3.bin"/><Relationship Id="rId1" Type="http://schemas.openxmlformats.org/officeDocument/2006/relationships/themeOverride" Target="../theme/themeOverride10.xm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4.bin"/><Relationship Id="rId1" Type="http://schemas.openxmlformats.org/officeDocument/2006/relationships/themeOverride" Target="../theme/themeOverride11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5.bin"/><Relationship Id="rId1" Type="http://schemas.openxmlformats.org/officeDocument/2006/relationships/themeOverride" Target="../theme/themeOverride1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../embeddings/oleObject3.bin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6.bin"/><Relationship Id="rId1" Type="http://schemas.openxmlformats.org/officeDocument/2006/relationships/themeOverride" Target="../theme/themeOverride13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7.bin"/><Relationship Id="rId1" Type="http://schemas.openxmlformats.org/officeDocument/2006/relationships/themeOverride" Target="../theme/themeOverride14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8.bin"/><Relationship Id="rId1" Type="http://schemas.openxmlformats.org/officeDocument/2006/relationships/themeOverride" Target="../theme/themeOverride15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9.bin"/><Relationship Id="rId1" Type="http://schemas.openxmlformats.org/officeDocument/2006/relationships/themeOverride" Target="../theme/themeOverride16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../embeddings/oleObject5.bin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../embeddings/oleObject6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ocuments\BSAS\Copy%20of%20graphs%20v5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11111111111111111111111111111111111111111111111111111111111111111111111111111.xlsx"/><Relationship Id="rId1" Type="http://schemas.openxmlformats.org/officeDocument/2006/relationships/themeOverride" Target="../theme/themeOverride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istrator\Documents\BSAS\Copy%20of%20graphs%20v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'[ATHN financials &amp; projections.xls]Price'!$A$2:$A$253</c:f>
              <c:numCache>
                <c:formatCode>m/d;@</c:formatCode>
                <c:ptCount val="252"/>
                <c:pt idx="0">
                  <c:v>41596</c:v>
                </c:pt>
                <c:pt idx="1">
                  <c:v>41593</c:v>
                </c:pt>
                <c:pt idx="2">
                  <c:v>41592</c:v>
                </c:pt>
                <c:pt idx="3">
                  <c:v>41591</c:v>
                </c:pt>
                <c:pt idx="4">
                  <c:v>41590</c:v>
                </c:pt>
                <c:pt idx="5">
                  <c:v>41589</c:v>
                </c:pt>
                <c:pt idx="6">
                  <c:v>41586</c:v>
                </c:pt>
                <c:pt idx="7">
                  <c:v>41585</c:v>
                </c:pt>
                <c:pt idx="8">
                  <c:v>41584</c:v>
                </c:pt>
                <c:pt idx="9">
                  <c:v>41583</c:v>
                </c:pt>
                <c:pt idx="10">
                  <c:v>41582</c:v>
                </c:pt>
                <c:pt idx="11">
                  <c:v>41579</c:v>
                </c:pt>
                <c:pt idx="12">
                  <c:v>41578</c:v>
                </c:pt>
                <c:pt idx="13">
                  <c:v>41577</c:v>
                </c:pt>
                <c:pt idx="14">
                  <c:v>41576</c:v>
                </c:pt>
                <c:pt idx="15">
                  <c:v>41575</c:v>
                </c:pt>
                <c:pt idx="16">
                  <c:v>41572</c:v>
                </c:pt>
                <c:pt idx="17">
                  <c:v>41571</c:v>
                </c:pt>
                <c:pt idx="18">
                  <c:v>41570</c:v>
                </c:pt>
                <c:pt idx="19">
                  <c:v>41569</c:v>
                </c:pt>
                <c:pt idx="20">
                  <c:v>41568</c:v>
                </c:pt>
                <c:pt idx="21">
                  <c:v>41565</c:v>
                </c:pt>
                <c:pt idx="22">
                  <c:v>41564</c:v>
                </c:pt>
                <c:pt idx="23">
                  <c:v>41563</c:v>
                </c:pt>
                <c:pt idx="24">
                  <c:v>41562</c:v>
                </c:pt>
                <c:pt idx="25">
                  <c:v>41561</c:v>
                </c:pt>
                <c:pt idx="26">
                  <c:v>41558</c:v>
                </c:pt>
                <c:pt idx="27">
                  <c:v>41557</c:v>
                </c:pt>
                <c:pt idx="28">
                  <c:v>41556</c:v>
                </c:pt>
                <c:pt idx="29">
                  <c:v>41555</c:v>
                </c:pt>
                <c:pt idx="30">
                  <c:v>41554</c:v>
                </c:pt>
                <c:pt idx="31">
                  <c:v>41551</c:v>
                </c:pt>
                <c:pt idx="32">
                  <c:v>41550</c:v>
                </c:pt>
                <c:pt idx="33">
                  <c:v>41549</c:v>
                </c:pt>
                <c:pt idx="34">
                  <c:v>41548</c:v>
                </c:pt>
                <c:pt idx="35">
                  <c:v>41547</c:v>
                </c:pt>
                <c:pt idx="36">
                  <c:v>41544</c:v>
                </c:pt>
                <c:pt idx="37">
                  <c:v>41543</c:v>
                </c:pt>
                <c:pt idx="38">
                  <c:v>41542</c:v>
                </c:pt>
                <c:pt idx="39">
                  <c:v>41541</c:v>
                </c:pt>
                <c:pt idx="40">
                  <c:v>41540</c:v>
                </c:pt>
                <c:pt idx="41">
                  <c:v>41537</c:v>
                </c:pt>
                <c:pt idx="42">
                  <c:v>41536</c:v>
                </c:pt>
                <c:pt idx="43">
                  <c:v>41535</c:v>
                </c:pt>
                <c:pt idx="44">
                  <c:v>41534</c:v>
                </c:pt>
                <c:pt idx="45">
                  <c:v>41533</c:v>
                </c:pt>
                <c:pt idx="46">
                  <c:v>41530</c:v>
                </c:pt>
                <c:pt idx="47">
                  <c:v>41529</c:v>
                </c:pt>
                <c:pt idx="48">
                  <c:v>41528</c:v>
                </c:pt>
                <c:pt idx="49">
                  <c:v>41527</c:v>
                </c:pt>
                <c:pt idx="50">
                  <c:v>41526</c:v>
                </c:pt>
                <c:pt idx="51">
                  <c:v>41523</c:v>
                </c:pt>
                <c:pt idx="52">
                  <c:v>41522</c:v>
                </c:pt>
                <c:pt idx="53">
                  <c:v>41521</c:v>
                </c:pt>
                <c:pt idx="54">
                  <c:v>41520</c:v>
                </c:pt>
                <c:pt idx="55">
                  <c:v>41516</c:v>
                </c:pt>
                <c:pt idx="56">
                  <c:v>41515</c:v>
                </c:pt>
                <c:pt idx="57">
                  <c:v>41514</c:v>
                </c:pt>
                <c:pt idx="58">
                  <c:v>41513</c:v>
                </c:pt>
                <c:pt idx="59">
                  <c:v>41512</c:v>
                </c:pt>
                <c:pt idx="60">
                  <c:v>41509</c:v>
                </c:pt>
                <c:pt idx="61">
                  <c:v>41508</c:v>
                </c:pt>
                <c:pt idx="62">
                  <c:v>41507</c:v>
                </c:pt>
                <c:pt idx="63">
                  <c:v>41506</c:v>
                </c:pt>
                <c:pt idx="64">
                  <c:v>41505</c:v>
                </c:pt>
                <c:pt idx="65">
                  <c:v>41502</c:v>
                </c:pt>
                <c:pt idx="66">
                  <c:v>41501</c:v>
                </c:pt>
                <c:pt idx="67">
                  <c:v>41500</c:v>
                </c:pt>
                <c:pt idx="68">
                  <c:v>41499</c:v>
                </c:pt>
                <c:pt idx="69">
                  <c:v>41498</c:v>
                </c:pt>
                <c:pt idx="70">
                  <c:v>41495</c:v>
                </c:pt>
                <c:pt idx="71">
                  <c:v>41494</c:v>
                </c:pt>
                <c:pt idx="72">
                  <c:v>41493</c:v>
                </c:pt>
                <c:pt idx="73">
                  <c:v>41492</c:v>
                </c:pt>
                <c:pt idx="74">
                  <c:v>41491</c:v>
                </c:pt>
                <c:pt idx="75">
                  <c:v>41488</c:v>
                </c:pt>
                <c:pt idx="76">
                  <c:v>41487</c:v>
                </c:pt>
                <c:pt idx="77">
                  <c:v>41486</c:v>
                </c:pt>
                <c:pt idx="78">
                  <c:v>41485</c:v>
                </c:pt>
                <c:pt idx="79">
                  <c:v>41484</c:v>
                </c:pt>
                <c:pt idx="80">
                  <c:v>41481</c:v>
                </c:pt>
                <c:pt idx="81">
                  <c:v>41480</c:v>
                </c:pt>
                <c:pt idx="82">
                  <c:v>41479</c:v>
                </c:pt>
                <c:pt idx="83">
                  <c:v>41478</c:v>
                </c:pt>
                <c:pt idx="84">
                  <c:v>41477</c:v>
                </c:pt>
                <c:pt idx="85">
                  <c:v>41474</c:v>
                </c:pt>
                <c:pt idx="86">
                  <c:v>41473</c:v>
                </c:pt>
                <c:pt idx="87">
                  <c:v>41472</c:v>
                </c:pt>
                <c:pt idx="88">
                  <c:v>41471</c:v>
                </c:pt>
                <c:pt idx="89">
                  <c:v>41470</c:v>
                </c:pt>
                <c:pt idx="90">
                  <c:v>41467</c:v>
                </c:pt>
                <c:pt idx="91">
                  <c:v>41466</c:v>
                </c:pt>
                <c:pt idx="92">
                  <c:v>41465</c:v>
                </c:pt>
                <c:pt idx="93">
                  <c:v>41464</c:v>
                </c:pt>
                <c:pt idx="94">
                  <c:v>41463</c:v>
                </c:pt>
                <c:pt idx="95">
                  <c:v>41460</c:v>
                </c:pt>
                <c:pt idx="96">
                  <c:v>41458</c:v>
                </c:pt>
                <c:pt idx="97">
                  <c:v>41457</c:v>
                </c:pt>
                <c:pt idx="98">
                  <c:v>41456</c:v>
                </c:pt>
                <c:pt idx="99">
                  <c:v>41453</c:v>
                </c:pt>
                <c:pt idx="100">
                  <c:v>41452</c:v>
                </c:pt>
                <c:pt idx="101">
                  <c:v>41451</c:v>
                </c:pt>
                <c:pt idx="102">
                  <c:v>41450</c:v>
                </c:pt>
                <c:pt idx="103">
                  <c:v>41449</c:v>
                </c:pt>
                <c:pt idx="104">
                  <c:v>41446</c:v>
                </c:pt>
                <c:pt idx="105">
                  <c:v>41445</c:v>
                </c:pt>
                <c:pt idx="106">
                  <c:v>41444</c:v>
                </c:pt>
                <c:pt idx="107">
                  <c:v>41443</c:v>
                </c:pt>
                <c:pt idx="108">
                  <c:v>41442</c:v>
                </c:pt>
                <c:pt idx="109">
                  <c:v>41439</c:v>
                </c:pt>
                <c:pt idx="110">
                  <c:v>41438</c:v>
                </c:pt>
                <c:pt idx="111">
                  <c:v>41437</c:v>
                </c:pt>
                <c:pt idx="112">
                  <c:v>41436</c:v>
                </c:pt>
                <c:pt idx="113">
                  <c:v>41435</c:v>
                </c:pt>
                <c:pt idx="114">
                  <c:v>41432</c:v>
                </c:pt>
                <c:pt idx="115">
                  <c:v>41431</c:v>
                </c:pt>
                <c:pt idx="116">
                  <c:v>41430</c:v>
                </c:pt>
                <c:pt idx="117">
                  <c:v>41429</c:v>
                </c:pt>
                <c:pt idx="118">
                  <c:v>41428</c:v>
                </c:pt>
                <c:pt idx="119">
                  <c:v>41425</c:v>
                </c:pt>
                <c:pt idx="120">
                  <c:v>41424</c:v>
                </c:pt>
                <c:pt idx="121">
                  <c:v>41423</c:v>
                </c:pt>
                <c:pt idx="122">
                  <c:v>41422</c:v>
                </c:pt>
                <c:pt idx="123">
                  <c:v>41418</c:v>
                </c:pt>
                <c:pt idx="124">
                  <c:v>41417</c:v>
                </c:pt>
                <c:pt idx="125">
                  <c:v>41416</c:v>
                </c:pt>
                <c:pt idx="126">
                  <c:v>41415</c:v>
                </c:pt>
                <c:pt idx="127">
                  <c:v>41414</c:v>
                </c:pt>
                <c:pt idx="128">
                  <c:v>41411</c:v>
                </c:pt>
                <c:pt idx="129">
                  <c:v>41410</c:v>
                </c:pt>
                <c:pt idx="130">
                  <c:v>41409</c:v>
                </c:pt>
                <c:pt idx="131">
                  <c:v>41408</c:v>
                </c:pt>
                <c:pt idx="132">
                  <c:v>41407</c:v>
                </c:pt>
                <c:pt idx="133">
                  <c:v>41404</c:v>
                </c:pt>
                <c:pt idx="134">
                  <c:v>41403</c:v>
                </c:pt>
                <c:pt idx="135">
                  <c:v>41402</c:v>
                </c:pt>
                <c:pt idx="136">
                  <c:v>41401</c:v>
                </c:pt>
                <c:pt idx="137">
                  <c:v>41400</c:v>
                </c:pt>
                <c:pt idx="138">
                  <c:v>41397</c:v>
                </c:pt>
                <c:pt idx="139">
                  <c:v>41396</c:v>
                </c:pt>
                <c:pt idx="140">
                  <c:v>41395</c:v>
                </c:pt>
                <c:pt idx="141">
                  <c:v>41394</c:v>
                </c:pt>
                <c:pt idx="142">
                  <c:v>41393</c:v>
                </c:pt>
                <c:pt idx="143">
                  <c:v>41390</c:v>
                </c:pt>
                <c:pt idx="144">
                  <c:v>41389</c:v>
                </c:pt>
                <c:pt idx="145">
                  <c:v>41388</c:v>
                </c:pt>
                <c:pt idx="146">
                  <c:v>41387</c:v>
                </c:pt>
                <c:pt idx="147">
                  <c:v>41386</c:v>
                </c:pt>
                <c:pt idx="148">
                  <c:v>41383</c:v>
                </c:pt>
                <c:pt idx="149">
                  <c:v>41382</c:v>
                </c:pt>
                <c:pt idx="150">
                  <c:v>41381</c:v>
                </c:pt>
                <c:pt idx="151">
                  <c:v>41380</c:v>
                </c:pt>
                <c:pt idx="152">
                  <c:v>41379</c:v>
                </c:pt>
                <c:pt idx="153">
                  <c:v>41376</c:v>
                </c:pt>
                <c:pt idx="154">
                  <c:v>41375</c:v>
                </c:pt>
                <c:pt idx="155">
                  <c:v>41374</c:v>
                </c:pt>
                <c:pt idx="156">
                  <c:v>41373</c:v>
                </c:pt>
                <c:pt idx="157">
                  <c:v>41372</c:v>
                </c:pt>
                <c:pt idx="158">
                  <c:v>41369</c:v>
                </c:pt>
                <c:pt idx="159">
                  <c:v>41368</c:v>
                </c:pt>
                <c:pt idx="160">
                  <c:v>41367</c:v>
                </c:pt>
                <c:pt idx="161">
                  <c:v>41366</c:v>
                </c:pt>
                <c:pt idx="162">
                  <c:v>41365</c:v>
                </c:pt>
                <c:pt idx="163">
                  <c:v>41361</c:v>
                </c:pt>
                <c:pt idx="164">
                  <c:v>41360</c:v>
                </c:pt>
                <c:pt idx="165">
                  <c:v>41359</c:v>
                </c:pt>
                <c:pt idx="166">
                  <c:v>41358</c:v>
                </c:pt>
                <c:pt idx="167">
                  <c:v>41355</c:v>
                </c:pt>
                <c:pt idx="168">
                  <c:v>41354</c:v>
                </c:pt>
                <c:pt idx="169">
                  <c:v>41353</c:v>
                </c:pt>
                <c:pt idx="170">
                  <c:v>41352</c:v>
                </c:pt>
                <c:pt idx="171">
                  <c:v>41351</c:v>
                </c:pt>
                <c:pt idx="172">
                  <c:v>41348</c:v>
                </c:pt>
                <c:pt idx="173">
                  <c:v>41347</c:v>
                </c:pt>
                <c:pt idx="174">
                  <c:v>41346</c:v>
                </c:pt>
                <c:pt idx="175">
                  <c:v>41345</c:v>
                </c:pt>
                <c:pt idx="176">
                  <c:v>41344</c:v>
                </c:pt>
                <c:pt idx="177">
                  <c:v>41341</c:v>
                </c:pt>
                <c:pt idx="178">
                  <c:v>41340</c:v>
                </c:pt>
                <c:pt idx="179">
                  <c:v>41339</c:v>
                </c:pt>
                <c:pt idx="180">
                  <c:v>41338</c:v>
                </c:pt>
                <c:pt idx="181">
                  <c:v>41337</c:v>
                </c:pt>
                <c:pt idx="182">
                  <c:v>41334</c:v>
                </c:pt>
                <c:pt idx="183">
                  <c:v>41333</c:v>
                </c:pt>
                <c:pt idx="184">
                  <c:v>41332</c:v>
                </c:pt>
                <c:pt idx="185">
                  <c:v>41331</c:v>
                </c:pt>
                <c:pt idx="186">
                  <c:v>41330</c:v>
                </c:pt>
                <c:pt idx="187">
                  <c:v>41327</c:v>
                </c:pt>
                <c:pt idx="188">
                  <c:v>41326</c:v>
                </c:pt>
                <c:pt idx="189">
                  <c:v>41325</c:v>
                </c:pt>
                <c:pt idx="190">
                  <c:v>41324</c:v>
                </c:pt>
                <c:pt idx="191">
                  <c:v>41320</c:v>
                </c:pt>
                <c:pt idx="192">
                  <c:v>41319</c:v>
                </c:pt>
                <c:pt idx="193">
                  <c:v>41318</c:v>
                </c:pt>
                <c:pt idx="194">
                  <c:v>41317</c:v>
                </c:pt>
                <c:pt idx="195">
                  <c:v>41316</c:v>
                </c:pt>
                <c:pt idx="196">
                  <c:v>41313</c:v>
                </c:pt>
                <c:pt idx="197">
                  <c:v>41312</c:v>
                </c:pt>
                <c:pt idx="198">
                  <c:v>41311</c:v>
                </c:pt>
                <c:pt idx="199">
                  <c:v>41310</c:v>
                </c:pt>
                <c:pt idx="200">
                  <c:v>41309</c:v>
                </c:pt>
                <c:pt idx="201">
                  <c:v>41306</c:v>
                </c:pt>
                <c:pt idx="202">
                  <c:v>41305</c:v>
                </c:pt>
                <c:pt idx="203">
                  <c:v>41304</c:v>
                </c:pt>
                <c:pt idx="204">
                  <c:v>41303</c:v>
                </c:pt>
                <c:pt idx="205">
                  <c:v>41302</c:v>
                </c:pt>
                <c:pt idx="206">
                  <c:v>41299</c:v>
                </c:pt>
                <c:pt idx="207">
                  <c:v>41298</c:v>
                </c:pt>
                <c:pt idx="208">
                  <c:v>41297</c:v>
                </c:pt>
                <c:pt idx="209">
                  <c:v>41296</c:v>
                </c:pt>
                <c:pt idx="210">
                  <c:v>41292</c:v>
                </c:pt>
                <c:pt idx="211">
                  <c:v>41291</c:v>
                </c:pt>
                <c:pt idx="212">
                  <c:v>41290</c:v>
                </c:pt>
                <c:pt idx="213">
                  <c:v>41289</c:v>
                </c:pt>
                <c:pt idx="214">
                  <c:v>41288</c:v>
                </c:pt>
                <c:pt idx="215">
                  <c:v>41285</c:v>
                </c:pt>
                <c:pt idx="216">
                  <c:v>41284</c:v>
                </c:pt>
                <c:pt idx="217">
                  <c:v>41283</c:v>
                </c:pt>
                <c:pt idx="218">
                  <c:v>41282</c:v>
                </c:pt>
                <c:pt idx="219">
                  <c:v>41281</c:v>
                </c:pt>
                <c:pt idx="220">
                  <c:v>41278</c:v>
                </c:pt>
                <c:pt idx="221">
                  <c:v>41277</c:v>
                </c:pt>
                <c:pt idx="222">
                  <c:v>41276</c:v>
                </c:pt>
                <c:pt idx="223">
                  <c:v>41274</c:v>
                </c:pt>
                <c:pt idx="224">
                  <c:v>41271</c:v>
                </c:pt>
                <c:pt idx="225">
                  <c:v>41270</c:v>
                </c:pt>
                <c:pt idx="226">
                  <c:v>41269</c:v>
                </c:pt>
                <c:pt idx="227">
                  <c:v>41267</c:v>
                </c:pt>
                <c:pt idx="228">
                  <c:v>41264</c:v>
                </c:pt>
                <c:pt idx="229">
                  <c:v>41263</c:v>
                </c:pt>
                <c:pt idx="230">
                  <c:v>41262</c:v>
                </c:pt>
                <c:pt idx="231">
                  <c:v>41261</c:v>
                </c:pt>
                <c:pt idx="232">
                  <c:v>41260</c:v>
                </c:pt>
                <c:pt idx="233">
                  <c:v>41257</c:v>
                </c:pt>
                <c:pt idx="234">
                  <c:v>41256</c:v>
                </c:pt>
                <c:pt idx="235">
                  <c:v>41255</c:v>
                </c:pt>
                <c:pt idx="236">
                  <c:v>41254</c:v>
                </c:pt>
                <c:pt idx="237">
                  <c:v>41253</c:v>
                </c:pt>
                <c:pt idx="238">
                  <c:v>41250</c:v>
                </c:pt>
                <c:pt idx="239">
                  <c:v>41249</c:v>
                </c:pt>
                <c:pt idx="240">
                  <c:v>41248</c:v>
                </c:pt>
                <c:pt idx="241">
                  <c:v>41247</c:v>
                </c:pt>
                <c:pt idx="242">
                  <c:v>41246</c:v>
                </c:pt>
                <c:pt idx="243">
                  <c:v>41243</c:v>
                </c:pt>
                <c:pt idx="244">
                  <c:v>41242</c:v>
                </c:pt>
                <c:pt idx="245">
                  <c:v>41241</c:v>
                </c:pt>
                <c:pt idx="246">
                  <c:v>41240</c:v>
                </c:pt>
                <c:pt idx="247">
                  <c:v>41239</c:v>
                </c:pt>
                <c:pt idx="248">
                  <c:v>41236</c:v>
                </c:pt>
                <c:pt idx="249">
                  <c:v>41234</c:v>
                </c:pt>
                <c:pt idx="250">
                  <c:v>41233</c:v>
                </c:pt>
                <c:pt idx="251">
                  <c:v>41232</c:v>
                </c:pt>
              </c:numCache>
            </c:numRef>
          </c:cat>
          <c:val>
            <c:numRef>
              <c:f>'[ATHN financials &amp; projections.xls]Price'!$B$2:$B$253</c:f>
              <c:numCache>
                <c:formatCode>General</c:formatCode>
                <c:ptCount val="252"/>
                <c:pt idx="0">
                  <c:v>130.72999999999999</c:v>
                </c:pt>
                <c:pt idx="1">
                  <c:v>133.44</c:v>
                </c:pt>
                <c:pt idx="2">
                  <c:v>131.43799999999999</c:v>
                </c:pt>
                <c:pt idx="3">
                  <c:v>134.19</c:v>
                </c:pt>
                <c:pt idx="4">
                  <c:v>133.13</c:v>
                </c:pt>
                <c:pt idx="5">
                  <c:v>132.58000000000001</c:v>
                </c:pt>
                <c:pt idx="6">
                  <c:v>133.66999999999999</c:v>
                </c:pt>
                <c:pt idx="7">
                  <c:v>129.69200000000001</c:v>
                </c:pt>
                <c:pt idx="8">
                  <c:v>141.6</c:v>
                </c:pt>
                <c:pt idx="9">
                  <c:v>142.15</c:v>
                </c:pt>
                <c:pt idx="10">
                  <c:v>138.84</c:v>
                </c:pt>
                <c:pt idx="11">
                  <c:v>137.16</c:v>
                </c:pt>
                <c:pt idx="12">
                  <c:v>133.51</c:v>
                </c:pt>
                <c:pt idx="13">
                  <c:v>134.72</c:v>
                </c:pt>
                <c:pt idx="14">
                  <c:v>136.88999999999999</c:v>
                </c:pt>
                <c:pt idx="15">
                  <c:v>138.02000000000001</c:v>
                </c:pt>
                <c:pt idx="16">
                  <c:v>140.6</c:v>
                </c:pt>
                <c:pt idx="17">
                  <c:v>142.75399999999999</c:v>
                </c:pt>
                <c:pt idx="18">
                  <c:v>141.762</c:v>
                </c:pt>
                <c:pt idx="19">
                  <c:v>138.87</c:v>
                </c:pt>
                <c:pt idx="20">
                  <c:v>140.13</c:v>
                </c:pt>
                <c:pt idx="21">
                  <c:v>130.83199999999999</c:v>
                </c:pt>
                <c:pt idx="22">
                  <c:v>105.465</c:v>
                </c:pt>
                <c:pt idx="23">
                  <c:v>107.16800000000001</c:v>
                </c:pt>
                <c:pt idx="24">
                  <c:v>107.21</c:v>
                </c:pt>
                <c:pt idx="25">
                  <c:v>109.87</c:v>
                </c:pt>
                <c:pt idx="26">
                  <c:v>109.49</c:v>
                </c:pt>
                <c:pt idx="27">
                  <c:v>110.18</c:v>
                </c:pt>
                <c:pt idx="28">
                  <c:v>106.998</c:v>
                </c:pt>
                <c:pt idx="29">
                  <c:v>108.87</c:v>
                </c:pt>
                <c:pt idx="30">
                  <c:v>111.71</c:v>
                </c:pt>
                <c:pt idx="31">
                  <c:v>111.68</c:v>
                </c:pt>
                <c:pt idx="32">
                  <c:v>111.98</c:v>
                </c:pt>
                <c:pt idx="33">
                  <c:v>112.59</c:v>
                </c:pt>
                <c:pt idx="34">
                  <c:v>111.26</c:v>
                </c:pt>
                <c:pt idx="35">
                  <c:v>108.58199999999999</c:v>
                </c:pt>
                <c:pt idx="36">
                  <c:v>109.07</c:v>
                </c:pt>
                <c:pt idx="37">
                  <c:v>107.38</c:v>
                </c:pt>
                <c:pt idx="38">
                  <c:v>106.04</c:v>
                </c:pt>
                <c:pt idx="39">
                  <c:v>108.08</c:v>
                </c:pt>
                <c:pt idx="40">
                  <c:v>113.77</c:v>
                </c:pt>
                <c:pt idx="41">
                  <c:v>113.51</c:v>
                </c:pt>
                <c:pt idx="42">
                  <c:v>114.11</c:v>
                </c:pt>
                <c:pt idx="43">
                  <c:v>116.27</c:v>
                </c:pt>
                <c:pt idx="44">
                  <c:v>115.66</c:v>
                </c:pt>
                <c:pt idx="45">
                  <c:v>114.15</c:v>
                </c:pt>
                <c:pt idx="46">
                  <c:v>112.97</c:v>
                </c:pt>
                <c:pt idx="47">
                  <c:v>112.84</c:v>
                </c:pt>
                <c:pt idx="48">
                  <c:v>112.39</c:v>
                </c:pt>
                <c:pt idx="49">
                  <c:v>112.68</c:v>
                </c:pt>
                <c:pt idx="50">
                  <c:v>109.2</c:v>
                </c:pt>
                <c:pt idx="51">
                  <c:v>107.36</c:v>
                </c:pt>
                <c:pt idx="52">
                  <c:v>107.63</c:v>
                </c:pt>
                <c:pt idx="53">
                  <c:v>108.87</c:v>
                </c:pt>
                <c:pt idx="54">
                  <c:v>106.49</c:v>
                </c:pt>
                <c:pt idx="55">
                  <c:v>105.49</c:v>
                </c:pt>
                <c:pt idx="56">
                  <c:v>107.173</c:v>
                </c:pt>
                <c:pt idx="57">
                  <c:v>106.91</c:v>
                </c:pt>
                <c:pt idx="58">
                  <c:v>106.248</c:v>
                </c:pt>
                <c:pt idx="59">
                  <c:v>109.11</c:v>
                </c:pt>
                <c:pt idx="60">
                  <c:v>109.26</c:v>
                </c:pt>
                <c:pt idx="61">
                  <c:v>110.16</c:v>
                </c:pt>
                <c:pt idx="62">
                  <c:v>108.51</c:v>
                </c:pt>
                <c:pt idx="63">
                  <c:v>108.74</c:v>
                </c:pt>
                <c:pt idx="64">
                  <c:v>108.69</c:v>
                </c:pt>
                <c:pt idx="65">
                  <c:v>109.46599999999999</c:v>
                </c:pt>
                <c:pt idx="66">
                  <c:v>108.95</c:v>
                </c:pt>
                <c:pt idx="67">
                  <c:v>110.82</c:v>
                </c:pt>
                <c:pt idx="68">
                  <c:v>112.27</c:v>
                </c:pt>
                <c:pt idx="69">
                  <c:v>115.66</c:v>
                </c:pt>
                <c:pt idx="70">
                  <c:v>115.05</c:v>
                </c:pt>
                <c:pt idx="71">
                  <c:v>114.91</c:v>
                </c:pt>
                <c:pt idx="72">
                  <c:v>114.16</c:v>
                </c:pt>
                <c:pt idx="73">
                  <c:v>113.66</c:v>
                </c:pt>
                <c:pt idx="74">
                  <c:v>114.91</c:v>
                </c:pt>
                <c:pt idx="75">
                  <c:v>114.91</c:v>
                </c:pt>
                <c:pt idx="76">
                  <c:v>114.56</c:v>
                </c:pt>
                <c:pt idx="77">
                  <c:v>111.95</c:v>
                </c:pt>
                <c:pt idx="78">
                  <c:v>111.38</c:v>
                </c:pt>
                <c:pt idx="79">
                  <c:v>110.18</c:v>
                </c:pt>
                <c:pt idx="80">
                  <c:v>112.39</c:v>
                </c:pt>
                <c:pt idx="81">
                  <c:v>109.85</c:v>
                </c:pt>
                <c:pt idx="82">
                  <c:v>109.74</c:v>
                </c:pt>
                <c:pt idx="83">
                  <c:v>110.21</c:v>
                </c:pt>
                <c:pt idx="84">
                  <c:v>113</c:v>
                </c:pt>
                <c:pt idx="85">
                  <c:v>110.27</c:v>
                </c:pt>
                <c:pt idx="86">
                  <c:v>115.01</c:v>
                </c:pt>
                <c:pt idx="87">
                  <c:v>114.5</c:v>
                </c:pt>
                <c:pt idx="88">
                  <c:v>112.19</c:v>
                </c:pt>
                <c:pt idx="89">
                  <c:v>114.29</c:v>
                </c:pt>
                <c:pt idx="90">
                  <c:v>109.75</c:v>
                </c:pt>
                <c:pt idx="91">
                  <c:v>91.57</c:v>
                </c:pt>
                <c:pt idx="92">
                  <c:v>89.07</c:v>
                </c:pt>
                <c:pt idx="93">
                  <c:v>86.552000000000007</c:v>
                </c:pt>
                <c:pt idx="94">
                  <c:v>88.35</c:v>
                </c:pt>
                <c:pt idx="95">
                  <c:v>87.75</c:v>
                </c:pt>
                <c:pt idx="96">
                  <c:v>84.84</c:v>
                </c:pt>
                <c:pt idx="97">
                  <c:v>84.53</c:v>
                </c:pt>
                <c:pt idx="98">
                  <c:v>85.02</c:v>
                </c:pt>
                <c:pt idx="99">
                  <c:v>84.727999999999994</c:v>
                </c:pt>
                <c:pt idx="100">
                  <c:v>87.9</c:v>
                </c:pt>
                <c:pt idx="101">
                  <c:v>88.94</c:v>
                </c:pt>
                <c:pt idx="102">
                  <c:v>89.94</c:v>
                </c:pt>
                <c:pt idx="103">
                  <c:v>89.41</c:v>
                </c:pt>
                <c:pt idx="104">
                  <c:v>90.12</c:v>
                </c:pt>
                <c:pt idx="105">
                  <c:v>88.12</c:v>
                </c:pt>
                <c:pt idx="106">
                  <c:v>90.5</c:v>
                </c:pt>
                <c:pt idx="107">
                  <c:v>90.97</c:v>
                </c:pt>
                <c:pt idx="108">
                  <c:v>90.29</c:v>
                </c:pt>
                <c:pt idx="109">
                  <c:v>88.54</c:v>
                </c:pt>
                <c:pt idx="110">
                  <c:v>89.24</c:v>
                </c:pt>
                <c:pt idx="111">
                  <c:v>86.69</c:v>
                </c:pt>
                <c:pt idx="112">
                  <c:v>87.92</c:v>
                </c:pt>
                <c:pt idx="113">
                  <c:v>88.49</c:v>
                </c:pt>
                <c:pt idx="114">
                  <c:v>85.6</c:v>
                </c:pt>
                <c:pt idx="115">
                  <c:v>84.77</c:v>
                </c:pt>
                <c:pt idx="116">
                  <c:v>82.93</c:v>
                </c:pt>
                <c:pt idx="117">
                  <c:v>84.47</c:v>
                </c:pt>
                <c:pt idx="118">
                  <c:v>84.96</c:v>
                </c:pt>
                <c:pt idx="119">
                  <c:v>84.55</c:v>
                </c:pt>
                <c:pt idx="120">
                  <c:v>84.55</c:v>
                </c:pt>
                <c:pt idx="121">
                  <c:v>85.09</c:v>
                </c:pt>
                <c:pt idx="122">
                  <c:v>83.18</c:v>
                </c:pt>
                <c:pt idx="123">
                  <c:v>85.82</c:v>
                </c:pt>
                <c:pt idx="124">
                  <c:v>85.24</c:v>
                </c:pt>
                <c:pt idx="125">
                  <c:v>85.21</c:v>
                </c:pt>
                <c:pt idx="126">
                  <c:v>86.37</c:v>
                </c:pt>
                <c:pt idx="127">
                  <c:v>85.49</c:v>
                </c:pt>
                <c:pt idx="128">
                  <c:v>86.73</c:v>
                </c:pt>
                <c:pt idx="129">
                  <c:v>84.9</c:v>
                </c:pt>
                <c:pt idx="130">
                  <c:v>85.043999999999997</c:v>
                </c:pt>
                <c:pt idx="131">
                  <c:v>85.26</c:v>
                </c:pt>
                <c:pt idx="132">
                  <c:v>84.31</c:v>
                </c:pt>
                <c:pt idx="133">
                  <c:v>83.75</c:v>
                </c:pt>
                <c:pt idx="134">
                  <c:v>84.85</c:v>
                </c:pt>
                <c:pt idx="135">
                  <c:v>85.76</c:v>
                </c:pt>
                <c:pt idx="136">
                  <c:v>84.72</c:v>
                </c:pt>
                <c:pt idx="137">
                  <c:v>84.88</c:v>
                </c:pt>
                <c:pt idx="138">
                  <c:v>86.82</c:v>
                </c:pt>
                <c:pt idx="139">
                  <c:v>95.15</c:v>
                </c:pt>
                <c:pt idx="140">
                  <c:v>96.01</c:v>
                </c:pt>
                <c:pt idx="141">
                  <c:v>96.26</c:v>
                </c:pt>
                <c:pt idx="142">
                  <c:v>95.14</c:v>
                </c:pt>
                <c:pt idx="143">
                  <c:v>95.03</c:v>
                </c:pt>
                <c:pt idx="144">
                  <c:v>93.08</c:v>
                </c:pt>
                <c:pt idx="145">
                  <c:v>92.6</c:v>
                </c:pt>
                <c:pt idx="146">
                  <c:v>91.48</c:v>
                </c:pt>
                <c:pt idx="147">
                  <c:v>92.56</c:v>
                </c:pt>
                <c:pt idx="148">
                  <c:v>92.89</c:v>
                </c:pt>
                <c:pt idx="149">
                  <c:v>93.87</c:v>
                </c:pt>
                <c:pt idx="150">
                  <c:v>95.21</c:v>
                </c:pt>
                <c:pt idx="151">
                  <c:v>95.42</c:v>
                </c:pt>
                <c:pt idx="152">
                  <c:v>92.08</c:v>
                </c:pt>
                <c:pt idx="153">
                  <c:v>94.66</c:v>
                </c:pt>
                <c:pt idx="154">
                  <c:v>96.17</c:v>
                </c:pt>
                <c:pt idx="155">
                  <c:v>96.45</c:v>
                </c:pt>
                <c:pt idx="156">
                  <c:v>94.71</c:v>
                </c:pt>
                <c:pt idx="157">
                  <c:v>95.5</c:v>
                </c:pt>
                <c:pt idx="158">
                  <c:v>94.7</c:v>
                </c:pt>
                <c:pt idx="159">
                  <c:v>95.08</c:v>
                </c:pt>
                <c:pt idx="160">
                  <c:v>94.66</c:v>
                </c:pt>
                <c:pt idx="161">
                  <c:v>96.07</c:v>
                </c:pt>
                <c:pt idx="162">
                  <c:v>95.31</c:v>
                </c:pt>
                <c:pt idx="163">
                  <c:v>97.04</c:v>
                </c:pt>
                <c:pt idx="164">
                  <c:v>97.01</c:v>
                </c:pt>
                <c:pt idx="165">
                  <c:v>96.04</c:v>
                </c:pt>
                <c:pt idx="166">
                  <c:v>94.44</c:v>
                </c:pt>
                <c:pt idx="167">
                  <c:v>94.78</c:v>
                </c:pt>
                <c:pt idx="168">
                  <c:v>93.94</c:v>
                </c:pt>
                <c:pt idx="169">
                  <c:v>94.414000000000001</c:v>
                </c:pt>
                <c:pt idx="170">
                  <c:v>94.055999999999997</c:v>
                </c:pt>
                <c:pt idx="171">
                  <c:v>95</c:v>
                </c:pt>
                <c:pt idx="172">
                  <c:v>97.822000000000003</c:v>
                </c:pt>
                <c:pt idx="173">
                  <c:v>96.55</c:v>
                </c:pt>
                <c:pt idx="174">
                  <c:v>97.19</c:v>
                </c:pt>
                <c:pt idx="175">
                  <c:v>97.22</c:v>
                </c:pt>
                <c:pt idx="176">
                  <c:v>97.23</c:v>
                </c:pt>
                <c:pt idx="177">
                  <c:v>97.13</c:v>
                </c:pt>
                <c:pt idx="178">
                  <c:v>96.32</c:v>
                </c:pt>
                <c:pt idx="179">
                  <c:v>96.65</c:v>
                </c:pt>
                <c:pt idx="180">
                  <c:v>97.54</c:v>
                </c:pt>
                <c:pt idx="181">
                  <c:v>95.64</c:v>
                </c:pt>
                <c:pt idx="182">
                  <c:v>96.09</c:v>
                </c:pt>
                <c:pt idx="183">
                  <c:v>93.79</c:v>
                </c:pt>
                <c:pt idx="184">
                  <c:v>93.89</c:v>
                </c:pt>
                <c:pt idx="185">
                  <c:v>92.26</c:v>
                </c:pt>
                <c:pt idx="186">
                  <c:v>88.78</c:v>
                </c:pt>
                <c:pt idx="187">
                  <c:v>89.64</c:v>
                </c:pt>
                <c:pt idx="188">
                  <c:v>88.15</c:v>
                </c:pt>
                <c:pt idx="189">
                  <c:v>88.87</c:v>
                </c:pt>
                <c:pt idx="190">
                  <c:v>90.81</c:v>
                </c:pt>
                <c:pt idx="191">
                  <c:v>89.88</c:v>
                </c:pt>
                <c:pt idx="192">
                  <c:v>89.591999999999999</c:v>
                </c:pt>
                <c:pt idx="193">
                  <c:v>89.32</c:v>
                </c:pt>
                <c:pt idx="194">
                  <c:v>89.36</c:v>
                </c:pt>
                <c:pt idx="195">
                  <c:v>88.66</c:v>
                </c:pt>
                <c:pt idx="196">
                  <c:v>91.02</c:v>
                </c:pt>
                <c:pt idx="197">
                  <c:v>88.37</c:v>
                </c:pt>
                <c:pt idx="198">
                  <c:v>88.98</c:v>
                </c:pt>
                <c:pt idx="199">
                  <c:v>87.36</c:v>
                </c:pt>
                <c:pt idx="200">
                  <c:v>86.23</c:v>
                </c:pt>
                <c:pt idx="201">
                  <c:v>87.12</c:v>
                </c:pt>
                <c:pt idx="202">
                  <c:v>86.47</c:v>
                </c:pt>
                <c:pt idx="203">
                  <c:v>87.42</c:v>
                </c:pt>
                <c:pt idx="204">
                  <c:v>88.4</c:v>
                </c:pt>
                <c:pt idx="205">
                  <c:v>88.29</c:v>
                </c:pt>
                <c:pt idx="206">
                  <c:v>89.07</c:v>
                </c:pt>
                <c:pt idx="207">
                  <c:v>89.34</c:v>
                </c:pt>
                <c:pt idx="208">
                  <c:v>88.54</c:v>
                </c:pt>
                <c:pt idx="209">
                  <c:v>88.12</c:v>
                </c:pt>
                <c:pt idx="210">
                  <c:v>88.25</c:v>
                </c:pt>
                <c:pt idx="211">
                  <c:v>86.19</c:v>
                </c:pt>
                <c:pt idx="212">
                  <c:v>82.97</c:v>
                </c:pt>
                <c:pt idx="213">
                  <c:v>84.27</c:v>
                </c:pt>
                <c:pt idx="214">
                  <c:v>84.59</c:v>
                </c:pt>
                <c:pt idx="215">
                  <c:v>83.35</c:v>
                </c:pt>
                <c:pt idx="216">
                  <c:v>83.51</c:v>
                </c:pt>
                <c:pt idx="217">
                  <c:v>82.59</c:v>
                </c:pt>
                <c:pt idx="218">
                  <c:v>77.64</c:v>
                </c:pt>
                <c:pt idx="219">
                  <c:v>77.989999999999995</c:v>
                </c:pt>
                <c:pt idx="220">
                  <c:v>76.349999999999994</c:v>
                </c:pt>
                <c:pt idx="221">
                  <c:v>74.84</c:v>
                </c:pt>
                <c:pt idx="222">
                  <c:v>75.44</c:v>
                </c:pt>
                <c:pt idx="223">
                  <c:v>73.290000000000006</c:v>
                </c:pt>
                <c:pt idx="224">
                  <c:v>72.52</c:v>
                </c:pt>
                <c:pt idx="225">
                  <c:v>73.91</c:v>
                </c:pt>
                <c:pt idx="226">
                  <c:v>75.08</c:v>
                </c:pt>
                <c:pt idx="227">
                  <c:v>76.260000000000005</c:v>
                </c:pt>
                <c:pt idx="228">
                  <c:v>76.14</c:v>
                </c:pt>
                <c:pt idx="229">
                  <c:v>77.010000000000005</c:v>
                </c:pt>
                <c:pt idx="230">
                  <c:v>76.25</c:v>
                </c:pt>
                <c:pt idx="231">
                  <c:v>76.5</c:v>
                </c:pt>
                <c:pt idx="232">
                  <c:v>75.680000000000007</c:v>
                </c:pt>
                <c:pt idx="233">
                  <c:v>74.28</c:v>
                </c:pt>
                <c:pt idx="234">
                  <c:v>74.45</c:v>
                </c:pt>
                <c:pt idx="235">
                  <c:v>74.849999999999994</c:v>
                </c:pt>
                <c:pt idx="236">
                  <c:v>75.37</c:v>
                </c:pt>
                <c:pt idx="237">
                  <c:v>75.88</c:v>
                </c:pt>
                <c:pt idx="238">
                  <c:v>73.885000000000005</c:v>
                </c:pt>
                <c:pt idx="239">
                  <c:v>72.17</c:v>
                </c:pt>
                <c:pt idx="240">
                  <c:v>65.709999999999994</c:v>
                </c:pt>
                <c:pt idx="241">
                  <c:v>65</c:v>
                </c:pt>
                <c:pt idx="242">
                  <c:v>65.14</c:v>
                </c:pt>
                <c:pt idx="243">
                  <c:v>63.69</c:v>
                </c:pt>
                <c:pt idx="244">
                  <c:v>63.5</c:v>
                </c:pt>
                <c:pt idx="245">
                  <c:v>63.25</c:v>
                </c:pt>
                <c:pt idx="246">
                  <c:v>64.010000000000005</c:v>
                </c:pt>
                <c:pt idx="247">
                  <c:v>63.51</c:v>
                </c:pt>
                <c:pt idx="248">
                  <c:v>64.790000000000006</c:v>
                </c:pt>
                <c:pt idx="249">
                  <c:v>64.48</c:v>
                </c:pt>
                <c:pt idx="250">
                  <c:v>63.65</c:v>
                </c:pt>
                <c:pt idx="251">
                  <c:v>64.05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5581440"/>
        <c:axId val="215582976"/>
      </c:lineChart>
      <c:dateAx>
        <c:axId val="215581440"/>
        <c:scaling>
          <c:orientation val="minMax"/>
          <c:max val="41716"/>
          <c:min val="41232"/>
        </c:scaling>
        <c:delete val="0"/>
        <c:axPos val="b"/>
        <c:numFmt formatCode="[$-409]mmm\-yy;@" sourceLinked="0"/>
        <c:majorTickMark val="out"/>
        <c:minorTickMark val="none"/>
        <c:tickLblPos val="nextTo"/>
        <c:txPr>
          <a:bodyPr/>
          <a:lstStyle/>
          <a:p>
            <a:pPr>
              <a:defRPr sz="1200" b="1">
                <a:solidFill>
                  <a:schemeClr val="accent3">
                    <a:lumMod val="20000"/>
                    <a:lumOff val="80000"/>
                  </a:schemeClr>
                </a:solidFill>
              </a:defRPr>
            </a:pPr>
            <a:endParaRPr lang="en-US"/>
          </a:p>
        </c:txPr>
        <c:crossAx val="215582976"/>
        <c:crosses val="autoZero"/>
        <c:auto val="1"/>
        <c:lblOffset val="100"/>
        <c:baseTimeUnit val="days"/>
        <c:majorUnit val="4"/>
        <c:majorTimeUnit val="months"/>
        <c:minorUnit val="3"/>
        <c:minorTimeUnit val="months"/>
      </c:dateAx>
      <c:valAx>
        <c:axId val="215582976"/>
        <c:scaling>
          <c:orientation val="minMax"/>
          <c:max val="210"/>
          <c:min val="5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solidFill>
                  <a:schemeClr val="accent3">
                    <a:lumMod val="20000"/>
                    <a:lumOff val="80000"/>
                  </a:schemeClr>
                </a:solidFill>
              </a:defRPr>
            </a:pPr>
            <a:endParaRPr lang="en-US"/>
          </a:p>
        </c:txPr>
        <c:crossAx val="21558144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view3D>
      <c:rotX val="15"/>
      <c:rotY val="20"/>
      <c:depthPercent val="50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area3DChart>
        <c:grouping val="percentStacked"/>
        <c:varyColors val="0"/>
        <c:ser>
          <c:idx val="0"/>
          <c:order val="0"/>
          <c:tx>
            <c:strRef>
              <c:f>'[Copy of graphs v5.xlsx]Cross Selling'!$B$32</c:f>
              <c:strCache>
                <c:ptCount val="1"/>
                <c:pt idx="0">
                  <c:v>Triple Barrel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</c:spPr>
          <c:cat>
            <c:numRef>
              <c:f>'[Copy of graphs v5.xlsx]Cross Selling'!$A$33:$A$55</c:f>
              <c:numCache>
                <c:formatCode>[$-409]mmm\-yy;@</c:formatCode>
                <c:ptCount val="23"/>
                <c:pt idx="0">
                  <c:v>39873</c:v>
                </c:pt>
                <c:pt idx="1">
                  <c:v>39965</c:v>
                </c:pt>
                <c:pt idx="2">
                  <c:v>40057</c:v>
                </c:pt>
                <c:pt idx="3">
                  <c:v>40148</c:v>
                </c:pt>
                <c:pt idx="4">
                  <c:v>40238</c:v>
                </c:pt>
                <c:pt idx="5">
                  <c:v>40330</c:v>
                </c:pt>
                <c:pt idx="6">
                  <c:v>40422</c:v>
                </c:pt>
                <c:pt idx="7">
                  <c:v>40513</c:v>
                </c:pt>
                <c:pt idx="8">
                  <c:v>40603</c:v>
                </c:pt>
                <c:pt idx="9">
                  <c:v>40695</c:v>
                </c:pt>
                <c:pt idx="10">
                  <c:v>40787</c:v>
                </c:pt>
                <c:pt idx="11">
                  <c:v>40878</c:v>
                </c:pt>
                <c:pt idx="12">
                  <c:v>40969</c:v>
                </c:pt>
                <c:pt idx="13">
                  <c:v>41061</c:v>
                </c:pt>
                <c:pt idx="14">
                  <c:v>41153</c:v>
                </c:pt>
                <c:pt idx="15">
                  <c:v>41244</c:v>
                </c:pt>
                <c:pt idx="16">
                  <c:v>41334</c:v>
                </c:pt>
                <c:pt idx="17">
                  <c:v>41438</c:v>
                </c:pt>
                <c:pt idx="18">
                  <c:v>41530</c:v>
                </c:pt>
                <c:pt idx="19">
                  <c:v>41621</c:v>
                </c:pt>
                <c:pt idx="20">
                  <c:v>41987</c:v>
                </c:pt>
                <c:pt idx="21">
                  <c:v>42353</c:v>
                </c:pt>
                <c:pt idx="22">
                  <c:v>42720</c:v>
                </c:pt>
              </c:numCache>
            </c:numRef>
          </c:cat>
          <c:val>
            <c:numRef>
              <c:f>'[Copy of graphs v5.xlsx]Cross Selling'!$B$33:$B$55</c:f>
              <c:numCache>
                <c:formatCode>0%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0.15</c:v>
                </c:pt>
                <c:pt idx="6">
                  <c:v>0.2</c:v>
                </c:pt>
                <c:pt idx="7">
                  <c:v>0.18</c:v>
                </c:pt>
                <c:pt idx="8">
                  <c:v>0.23</c:v>
                </c:pt>
                <c:pt idx="9">
                  <c:v>0.35</c:v>
                </c:pt>
                <c:pt idx="10">
                  <c:v>0.39</c:v>
                </c:pt>
                <c:pt idx="11">
                  <c:v>0.4</c:v>
                </c:pt>
                <c:pt idx="12">
                  <c:v>0.42</c:v>
                </c:pt>
                <c:pt idx="13">
                  <c:v>0.62</c:v>
                </c:pt>
                <c:pt idx="14">
                  <c:v>0.68</c:v>
                </c:pt>
                <c:pt idx="15">
                  <c:v>0.67</c:v>
                </c:pt>
                <c:pt idx="16">
                  <c:v>0.7</c:v>
                </c:pt>
                <c:pt idx="17">
                  <c:v>0.69</c:v>
                </c:pt>
                <c:pt idx="18">
                  <c:v>0.26</c:v>
                </c:pt>
                <c:pt idx="19">
                  <c:v>0.67</c:v>
                </c:pt>
                <c:pt idx="20">
                  <c:v>0.72</c:v>
                </c:pt>
                <c:pt idx="21">
                  <c:v>0.74</c:v>
                </c:pt>
                <c:pt idx="22">
                  <c:v>0.82</c:v>
                </c:pt>
              </c:numCache>
            </c:numRef>
          </c:val>
        </c:ser>
        <c:ser>
          <c:idx val="1"/>
          <c:order val="1"/>
          <c:tx>
            <c:strRef>
              <c:f>'[Copy of graphs v5.xlsx]Cross Selling'!$C$32</c:f>
              <c:strCache>
                <c:ptCount val="1"/>
                <c:pt idx="0">
                  <c:v>Double Barrel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cat>
            <c:numRef>
              <c:f>'[Copy of graphs v5.xlsx]Cross Selling'!$A$33:$A$55</c:f>
              <c:numCache>
                <c:formatCode>[$-409]mmm\-yy;@</c:formatCode>
                <c:ptCount val="23"/>
                <c:pt idx="0">
                  <c:v>39873</c:v>
                </c:pt>
                <c:pt idx="1">
                  <c:v>39965</c:v>
                </c:pt>
                <c:pt idx="2">
                  <c:v>40057</c:v>
                </c:pt>
                <c:pt idx="3">
                  <c:v>40148</c:v>
                </c:pt>
                <c:pt idx="4">
                  <c:v>40238</c:v>
                </c:pt>
                <c:pt idx="5">
                  <c:v>40330</c:v>
                </c:pt>
                <c:pt idx="6">
                  <c:v>40422</c:v>
                </c:pt>
                <c:pt idx="7">
                  <c:v>40513</c:v>
                </c:pt>
                <c:pt idx="8">
                  <c:v>40603</c:v>
                </c:pt>
                <c:pt idx="9">
                  <c:v>40695</c:v>
                </c:pt>
                <c:pt idx="10">
                  <c:v>40787</c:v>
                </c:pt>
                <c:pt idx="11">
                  <c:v>40878</c:v>
                </c:pt>
                <c:pt idx="12">
                  <c:v>40969</c:v>
                </c:pt>
                <c:pt idx="13">
                  <c:v>41061</c:v>
                </c:pt>
                <c:pt idx="14">
                  <c:v>41153</c:v>
                </c:pt>
                <c:pt idx="15">
                  <c:v>41244</c:v>
                </c:pt>
                <c:pt idx="16">
                  <c:v>41334</c:v>
                </c:pt>
                <c:pt idx="17">
                  <c:v>41438</c:v>
                </c:pt>
                <c:pt idx="18">
                  <c:v>41530</c:v>
                </c:pt>
                <c:pt idx="19">
                  <c:v>41621</c:v>
                </c:pt>
                <c:pt idx="20">
                  <c:v>41987</c:v>
                </c:pt>
                <c:pt idx="21">
                  <c:v>42353</c:v>
                </c:pt>
                <c:pt idx="22">
                  <c:v>42720</c:v>
                </c:pt>
              </c:numCache>
            </c:numRef>
          </c:cat>
          <c:val>
            <c:numRef>
              <c:f>'[Copy of graphs v5.xlsx]Cross Selling'!$C$33:$C$55</c:f>
              <c:numCache>
                <c:formatCode>0%</c:formatCode>
                <c:ptCount val="23"/>
                <c:pt idx="0">
                  <c:v>0.21</c:v>
                </c:pt>
                <c:pt idx="1">
                  <c:v>0.19</c:v>
                </c:pt>
                <c:pt idx="2">
                  <c:v>0.31</c:v>
                </c:pt>
                <c:pt idx="3">
                  <c:v>0.4</c:v>
                </c:pt>
                <c:pt idx="4">
                  <c:v>0.53</c:v>
                </c:pt>
                <c:pt idx="5">
                  <c:v>0.4</c:v>
                </c:pt>
                <c:pt idx="6">
                  <c:v>0.42</c:v>
                </c:pt>
                <c:pt idx="7">
                  <c:v>0.41</c:v>
                </c:pt>
                <c:pt idx="8">
                  <c:v>0.45999999999999996</c:v>
                </c:pt>
                <c:pt idx="9">
                  <c:v>0.38</c:v>
                </c:pt>
                <c:pt idx="10">
                  <c:v>0.32999999999999996</c:v>
                </c:pt>
                <c:pt idx="11">
                  <c:v>0.30999999999999994</c:v>
                </c:pt>
                <c:pt idx="12">
                  <c:v>0.37000000000000005</c:v>
                </c:pt>
                <c:pt idx="13">
                  <c:v>0.18000000000000005</c:v>
                </c:pt>
                <c:pt idx="14">
                  <c:v>0.13</c:v>
                </c:pt>
                <c:pt idx="15">
                  <c:v>0.13</c:v>
                </c:pt>
                <c:pt idx="16">
                  <c:v>0.1100000000000001</c:v>
                </c:pt>
                <c:pt idx="17">
                  <c:v>0.1</c:v>
                </c:pt>
                <c:pt idx="18">
                  <c:v>0.55000000000000004</c:v>
                </c:pt>
                <c:pt idx="19">
                  <c:v>0.14000000000000001</c:v>
                </c:pt>
                <c:pt idx="20">
                  <c:v>0.14000000000000001</c:v>
                </c:pt>
                <c:pt idx="21">
                  <c:v>0.18</c:v>
                </c:pt>
                <c:pt idx="22">
                  <c:v>0.14000000000000001</c:v>
                </c:pt>
              </c:numCache>
            </c:numRef>
          </c:val>
        </c:ser>
        <c:ser>
          <c:idx val="2"/>
          <c:order val="2"/>
          <c:tx>
            <c:strRef>
              <c:f>'[Copy of graphs v5.xlsx]Cross Selling'!$D$32</c:f>
              <c:strCache>
                <c:ptCount val="1"/>
                <c:pt idx="0">
                  <c:v>Single Barrel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cat>
            <c:numRef>
              <c:f>'[Copy of graphs v5.xlsx]Cross Selling'!$A$33:$A$55</c:f>
              <c:numCache>
                <c:formatCode>[$-409]mmm\-yy;@</c:formatCode>
                <c:ptCount val="23"/>
                <c:pt idx="0">
                  <c:v>39873</c:v>
                </c:pt>
                <c:pt idx="1">
                  <c:v>39965</c:v>
                </c:pt>
                <c:pt idx="2">
                  <c:v>40057</c:v>
                </c:pt>
                <c:pt idx="3">
                  <c:v>40148</c:v>
                </c:pt>
                <c:pt idx="4">
                  <c:v>40238</c:v>
                </c:pt>
                <c:pt idx="5">
                  <c:v>40330</c:v>
                </c:pt>
                <c:pt idx="6">
                  <c:v>40422</c:v>
                </c:pt>
                <c:pt idx="7">
                  <c:v>40513</c:v>
                </c:pt>
                <c:pt idx="8">
                  <c:v>40603</c:v>
                </c:pt>
                <c:pt idx="9">
                  <c:v>40695</c:v>
                </c:pt>
                <c:pt idx="10">
                  <c:v>40787</c:v>
                </c:pt>
                <c:pt idx="11">
                  <c:v>40878</c:v>
                </c:pt>
                <c:pt idx="12">
                  <c:v>40969</c:v>
                </c:pt>
                <c:pt idx="13">
                  <c:v>41061</c:v>
                </c:pt>
                <c:pt idx="14">
                  <c:v>41153</c:v>
                </c:pt>
                <c:pt idx="15">
                  <c:v>41244</c:v>
                </c:pt>
                <c:pt idx="16">
                  <c:v>41334</c:v>
                </c:pt>
                <c:pt idx="17">
                  <c:v>41438</c:v>
                </c:pt>
                <c:pt idx="18">
                  <c:v>41530</c:v>
                </c:pt>
                <c:pt idx="19">
                  <c:v>41621</c:v>
                </c:pt>
                <c:pt idx="20">
                  <c:v>41987</c:v>
                </c:pt>
                <c:pt idx="21">
                  <c:v>42353</c:v>
                </c:pt>
                <c:pt idx="22">
                  <c:v>42720</c:v>
                </c:pt>
              </c:numCache>
            </c:numRef>
          </c:cat>
          <c:val>
            <c:numRef>
              <c:f>'[Copy of graphs v5.xlsx]Cross Selling'!$D$33:$D$55</c:f>
              <c:numCache>
                <c:formatCode>0%</c:formatCode>
                <c:ptCount val="23"/>
                <c:pt idx="0">
                  <c:v>0.79</c:v>
                </c:pt>
                <c:pt idx="1">
                  <c:v>0.81</c:v>
                </c:pt>
                <c:pt idx="2">
                  <c:v>0.69</c:v>
                </c:pt>
                <c:pt idx="3">
                  <c:v>0.6</c:v>
                </c:pt>
                <c:pt idx="4">
                  <c:v>0.47</c:v>
                </c:pt>
                <c:pt idx="5">
                  <c:v>0.44999999999999996</c:v>
                </c:pt>
                <c:pt idx="6">
                  <c:v>0.38000000000000006</c:v>
                </c:pt>
                <c:pt idx="7">
                  <c:v>0.41000000000000009</c:v>
                </c:pt>
                <c:pt idx="8">
                  <c:v>0.31000000000000005</c:v>
                </c:pt>
                <c:pt idx="9">
                  <c:v>0.27</c:v>
                </c:pt>
                <c:pt idx="10">
                  <c:v>0.28000000000000003</c:v>
                </c:pt>
                <c:pt idx="11">
                  <c:v>0.29000000000000004</c:v>
                </c:pt>
                <c:pt idx="12">
                  <c:v>0.21000000000000002</c:v>
                </c:pt>
                <c:pt idx="13">
                  <c:v>0.19999999999999996</c:v>
                </c:pt>
                <c:pt idx="14">
                  <c:v>0.18999999999999995</c:v>
                </c:pt>
                <c:pt idx="15">
                  <c:v>0.19999999999999996</c:v>
                </c:pt>
                <c:pt idx="16">
                  <c:v>0.18999999999999995</c:v>
                </c:pt>
                <c:pt idx="17">
                  <c:v>0.21000000000000005</c:v>
                </c:pt>
                <c:pt idx="18">
                  <c:v>0.18999999999999995</c:v>
                </c:pt>
                <c:pt idx="19">
                  <c:v>0.18999999999999995</c:v>
                </c:pt>
                <c:pt idx="20">
                  <c:v>0.14000000000000001</c:v>
                </c:pt>
                <c:pt idx="21">
                  <c:v>8.0000000000000016E-2</c:v>
                </c:pt>
                <c:pt idx="22">
                  <c:v>4.0000000000000036E-2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100864"/>
        <c:axId val="174102400"/>
        <c:axId val="0"/>
      </c:area3DChart>
      <c:dateAx>
        <c:axId val="174100864"/>
        <c:scaling>
          <c:orientation val="minMax"/>
          <c:max val="42705"/>
          <c:min val="39965"/>
        </c:scaling>
        <c:delete val="0"/>
        <c:axPos val="b"/>
        <c:numFmt formatCode="[$-409]mmm\-yy;@" sourceLinked="1"/>
        <c:majorTickMark val="out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en-US"/>
          </a:p>
        </c:txPr>
        <c:crossAx val="174102400"/>
        <c:crosses val="autoZero"/>
        <c:auto val="1"/>
        <c:lblOffset val="100"/>
        <c:baseTimeUnit val="months"/>
        <c:majorUnit val="6"/>
        <c:majorTimeUnit val="months"/>
      </c:dateAx>
      <c:valAx>
        <c:axId val="174102400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ln>
            <a:noFill/>
          </a:ln>
        </c:spPr>
        <c:crossAx val="174100864"/>
        <c:crosses val="autoZero"/>
        <c:crossBetween val="midCat"/>
      </c:valAx>
      <c:spPr>
        <a:noFill/>
        <a:ln>
          <a:noFill/>
        </a:ln>
      </c:spPr>
    </c:plotArea>
    <c:plotVisOnly val="1"/>
    <c:dispBlanksAs val="zero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322227167570014E-2"/>
          <c:y val="2.9120739400796073E-2"/>
          <c:w val="0.87910257301018735"/>
          <c:h val="0.818882529459526"/>
        </c:manualLayout>
      </c:layout>
      <c:area3DChart>
        <c:grouping val="standard"/>
        <c:varyColors val="0"/>
        <c:ser>
          <c:idx val="0"/>
          <c:order val="0"/>
          <c:tx>
            <c:strRef>
              <c:f>'[Copy of graphs v5.xlsx]Enterprise Account'!$G$13</c:f>
              <c:strCache>
                <c:ptCount val="1"/>
                <c:pt idx="0">
                  <c:v>100-249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cat>
            <c:strRef>
              <c:f>'[Copy of graphs v5.xlsx]Enterprise Account'!$H$12:$N$12</c:f>
              <c:strCache>
                <c:ptCount val="7"/>
                <c:pt idx="0">
                  <c:v>FY10</c:v>
                </c:pt>
                <c:pt idx="1">
                  <c:v>FY11</c:v>
                </c:pt>
                <c:pt idx="2">
                  <c:v>FY12</c:v>
                </c:pt>
                <c:pt idx="3">
                  <c:v>3Q13</c:v>
                </c:pt>
                <c:pt idx="4">
                  <c:v>FY14E</c:v>
                </c:pt>
                <c:pt idx="5">
                  <c:v>FY15E</c:v>
                </c:pt>
                <c:pt idx="6">
                  <c:v>FY16E</c:v>
                </c:pt>
              </c:strCache>
            </c:strRef>
          </c:cat>
          <c:val>
            <c:numRef>
              <c:f>'[Copy of graphs v5.xlsx]Enterprise Account'!$H$13:$N$13</c:f>
              <c:numCache>
                <c:formatCode>General</c:formatCode>
                <c:ptCount val="7"/>
                <c:pt idx="0">
                  <c:v>960</c:v>
                </c:pt>
                <c:pt idx="1">
                  <c:v>1145</c:v>
                </c:pt>
                <c:pt idx="2">
                  <c:v>381</c:v>
                </c:pt>
                <c:pt idx="3">
                  <c:v>0</c:v>
                </c:pt>
                <c:pt idx="4">
                  <c:v>461</c:v>
                </c:pt>
                <c:pt idx="5">
                  <c:v>344</c:v>
                </c:pt>
                <c:pt idx="6">
                  <c:v>390</c:v>
                </c:pt>
              </c:numCache>
            </c:numRef>
          </c:val>
        </c:ser>
        <c:ser>
          <c:idx val="1"/>
          <c:order val="1"/>
          <c:tx>
            <c:strRef>
              <c:f>'[Copy of graphs v5.xlsx]Enterprise Account'!$G$14</c:f>
              <c:strCache>
                <c:ptCount val="1"/>
                <c:pt idx="0">
                  <c:v>250-499</c:v>
                </c:pt>
              </c:strCache>
            </c:strRef>
          </c:tx>
          <c:spPr>
            <a:solidFill>
              <a:srgbClr val="CC6600"/>
            </a:solidFill>
          </c:spPr>
          <c:cat>
            <c:strRef>
              <c:f>'[Copy of graphs v5.xlsx]Enterprise Account'!$H$12:$N$12</c:f>
              <c:strCache>
                <c:ptCount val="7"/>
                <c:pt idx="0">
                  <c:v>FY10</c:v>
                </c:pt>
                <c:pt idx="1">
                  <c:v>FY11</c:v>
                </c:pt>
                <c:pt idx="2">
                  <c:v>FY12</c:v>
                </c:pt>
                <c:pt idx="3">
                  <c:v>3Q13</c:v>
                </c:pt>
                <c:pt idx="4">
                  <c:v>FY14E</c:v>
                </c:pt>
                <c:pt idx="5">
                  <c:v>FY15E</c:v>
                </c:pt>
                <c:pt idx="6">
                  <c:v>FY16E</c:v>
                </c:pt>
              </c:strCache>
            </c:strRef>
          </c:cat>
          <c:val>
            <c:numRef>
              <c:f>'[Copy of graphs v5.xlsx]Enterprise Account'!$H$14:$N$14</c:f>
              <c:numCache>
                <c:formatCode>General</c:formatCode>
                <c:ptCount val="7"/>
                <c:pt idx="0">
                  <c:v>625</c:v>
                </c:pt>
                <c:pt idx="1">
                  <c:v>330</c:v>
                </c:pt>
                <c:pt idx="2">
                  <c:v>750</c:v>
                </c:pt>
                <c:pt idx="3">
                  <c:v>900</c:v>
                </c:pt>
                <c:pt idx="4">
                  <c:v>839</c:v>
                </c:pt>
                <c:pt idx="5">
                  <c:v>1026</c:v>
                </c:pt>
                <c:pt idx="6">
                  <c:v>1206</c:v>
                </c:pt>
              </c:numCache>
            </c:numRef>
          </c:val>
        </c:ser>
        <c:ser>
          <c:idx val="2"/>
          <c:order val="2"/>
          <c:tx>
            <c:strRef>
              <c:f>'[Copy of graphs v5.xlsx]Enterprise Account'!$G$15</c:f>
              <c:strCache>
                <c:ptCount val="1"/>
                <c:pt idx="0">
                  <c:v>&gt;500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cat>
            <c:strRef>
              <c:f>'[Copy of graphs v5.xlsx]Enterprise Account'!$H$12:$N$12</c:f>
              <c:strCache>
                <c:ptCount val="7"/>
                <c:pt idx="0">
                  <c:v>FY10</c:v>
                </c:pt>
                <c:pt idx="1">
                  <c:v>FY11</c:v>
                </c:pt>
                <c:pt idx="2">
                  <c:v>FY12</c:v>
                </c:pt>
                <c:pt idx="3">
                  <c:v>3Q13</c:v>
                </c:pt>
                <c:pt idx="4">
                  <c:v>FY14E</c:v>
                </c:pt>
                <c:pt idx="5">
                  <c:v>FY15E</c:v>
                </c:pt>
                <c:pt idx="6">
                  <c:v>FY16E</c:v>
                </c:pt>
              </c:strCache>
            </c:strRef>
          </c:cat>
          <c:val>
            <c:numRef>
              <c:f>'[Copy of graphs v5.xlsx]Enterprise Account'!$H$15:$N$15</c:f>
              <c:numCache>
                <c:formatCode>General</c:formatCode>
                <c:ptCount val="7"/>
                <c:pt idx="0">
                  <c:v>600</c:v>
                </c:pt>
                <c:pt idx="1">
                  <c:v>2600</c:v>
                </c:pt>
                <c:pt idx="2">
                  <c:v>4800</c:v>
                </c:pt>
                <c:pt idx="3">
                  <c:v>8700</c:v>
                </c:pt>
                <c:pt idx="4">
                  <c:v>9700</c:v>
                </c:pt>
                <c:pt idx="5">
                  <c:v>11130</c:v>
                </c:pt>
                <c:pt idx="6">
                  <c:v>12250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776256"/>
        <c:axId val="171778048"/>
        <c:axId val="171705664"/>
      </c:area3DChart>
      <c:catAx>
        <c:axId val="1717762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b="1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71778048"/>
        <c:crosses val="autoZero"/>
        <c:auto val="1"/>
        <c:lblAlgn val="ctr"/>
        <c:lblOffset val="100"/>
        <c:noMultiLvlLbl val="0"/>
      </c:catAx>
      <c:valAx>
        <c:axId val="17177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b="1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71776256"/>
        <c:crosses val="autoZero"/>
        <c:crossBetween val="midCat"/>
      </c:valAx>
      <c:serAx>
        <c:axId val="171705664"/>
        <c:scaling>
          <c:orientation val="minMax"/>
        </c:scaling>
        <c:delete val="1"/>
        <c:axPos val="b"/>
        <c:majorTickMark val="out"/>
        <c:minorTickMark val="none"/>
        <c:tickLblPos val="nextTo"/>
        <c:crossAx val="171778048"/>
        <c:crosses val="autoZero"/>
      </c:serAx>
    </c:plotArea>
    <c:legend>
      <c:legendPos val="b"/>
      <c:layout>
        <c:manualLayout>
          <c:xMode val="edge"/>
          <c:yMode val="edge"/>
          <c:x val="0.2579311873744124"/>
          <c:y val="0.83010186357976201"/>
          <c:w val="0.43241518475942781"/>
          <c:h val="9.5237369931538696E-2"/>
        </c:manualLayout>
      </c:layout>
      <c:overlay val="0"/>
      <c:txPr>
        <a:bodyPr/>
        <a:lstStyle/>
        <a:p>
          <a:pPr>
            <a:defRPr sz="1400" b="1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zero"/>
    <c:showDLblsOverMax val="0"/>
  </c:chart>
  <c:spPr>
    <a:ln>
      <a:noFill/>
    </a:ln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would you prefer to change to a new Practice </a:t>
            </a:r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Management/EHR</a:t>
            </a:r>
            <a:r>
              <a:rPr lang="en-US" sz="1600" b="1" baseline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system?</a:t>
            </a:r>
          </a:p>
        </c:rich>
      </c:tx>
      <c:layout>
        <c:manualLayout>
          <c:xMode val="edge"/>
          <c:yMode val="edge"/>
          <c:x val="0.16041274064548672"/>
          <c:y val="0"/>
        </c:manualLayout>
      </c:layout>
      <c:overlay val="0"/>
      <c:spPr>
        <a:noFill/>
        <a:ln w="25400">
          <a:noFill/>
        </a:ln>
      </c:sp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FFC000"/>
            </a:solidFill>
            <a:ln>
              <a:noFill/>
            </a:ln>
          </c:spPr>
          <c:explosion val="3"/>
          <c:dPt>
            <c:idx val="0"/>
            <c:bubble3D val="0"/>
            <c:spPr>
              <a:solidFill>
                <a:srgbClr val="66990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D96107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964B00"/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9.4629469447637393E-3"/>
                  <c:y val="-0.3350522164203977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3.4728969107504955E-3"/>
                  <c:y val="-1.6641762026441506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1-3 </a:t>
                    </a:r>
                    <a:r>
                      <a:rPr lang="en-US" dirty="0"/>
                      <a:t>Years
21%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7.2177216673741645E-3"/>
                  <c:y val="2.9687534718364626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3-6 </a:t>
                    </a:r>
                    <a:r>
                      <a:rPr lang="en-US" dirty="0"/>
                      <a:t>Years
11%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1.4280208235275312E-2"/>
                  <c:y val="4.7453060771025278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400"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'[ATHN Survey Report.xls]ATHN Survey Report'!$L$159:$L$162</c:f>
              <c:strCache>
                <c:ptCount val="4"/>
                <c:pt idx="0">
                  <c:v>Within 1 Year</c:v>
                </c:pt>
                <c:pt idx="1">
                  <c:v>Between 1-3 Years</c:v>
                </c:pt>
                <c:pt idx="2">
                  <c:v>Between 3-6 Years</c:v>
                </c:pt>
                <c:pt idx="3">
                  <c:v>&gt;6 years</c:v>
                </c:pt>
              </c:strCache>
            </c:strRef>
          </c:cat>
          <c:val>
            <c:numRef>
              <c:f>'[ATHN Survey Report.xls]ATHN Survey Report'!$M$159:$M$162</c:f>
              <c:numCache>
                <c:formatCode>0%</c:formatCode>
                <c:ptCount val="4"/>
                <c:pt idx="0">
                  <c:v>0.64</c:v>
                </c:pt>
                <c:pt idx="1">
                  <c:v>0.21</c:v>
                </c:pt>
                <c:pt idx="2">
                  <c:v>0.11</c:v>
                </c:pt>
                <c:pt idx="3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600" dirty="0"/>
              <a:t>How satisfied are you with your current EHR and Practice Management System?</a:t>
            </a:r>
          </a:p>
        </c:rich>
      </c:tx>
      <c:layout>
        <c:manualLayout>
          <c:xMode val="edge"/>
          <c:yMode val="edge"/>
          <c:x val="0.14818024133671087"/>
          <c:y val="5.3107910006232502E-3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'ATHN Survey Report'!$L$176</c:f>
              <c:strCache>
                <c:ptCount val="1"/>
                <c:pt idx="0">
                  <c:v>Very Dissatisfied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'ATHN Survey Report'!$O$187:$O$189</c:f>
              <c:strCache>
                <c:ptCount val="3"/>
                <c:pt idx="0">
                  <c:v>In-house System</c:v>
                </c:pt>
                <c:pt idx="1">
                  <c:v>Server-based System</c:v>
                </c:pt>
                <c:pt idx="2">
                  <c:v>Cloud-based System</c:v>
                </c:pt>
              </c:strCache>
            </c:strRef>
          </c:cat>
          <c:val>
            <c:numRef>
              <c:f>'ATHN Survey Report'!$N$176:$P$176</c:f>
              <c:numCache>
                <c:formatCode>0%</c:formatCode>
                <c:ptCount val="3"/>
                <c:pt idx="0">
                  <c:v>0.32</c:v>
                </c:pt>
                <c:pt idx="1">
                  <c:v>0.47</c:v>
                </c:pt>
                <c:pt idx="2">
                  <c:v>0.21</c:v>
                </c:pt>
              </c:numCache>
            </c:numRef>
          </c:val>
        </c:ser>
        <c:ser>
          <c:idx val="1"/>
          <c:order val="1"/>
          <c:tx>
            <c:strRef>
              <c:f>'ATHN Survey Report'!$L$177</c:f>
              <c:strCache>
                <c:ptCount val="1"/>
                <c:pt idx="0">
                  <c:v>Dissatisfied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'ATHN Survey Report'!$O$187:$O$189</c:f>
              <c:strCache>
                <c:ptCount val="3"/>
                <c:pt idx="0">
                  <c:v>In-house System</c:v>
                </c:pt>
                <c:pt idx="1">
                  <c:v>Server-based System</c:v>
                </c:pt>
                <c:pt idx="2">
                  <c:v>Cloud-based System</c:v>
                </c:pt>
              </c:strCache>
            </c:strRef>
          </c:cat>
          <c:val>
            <c:numRef>
              <c:f>'ATHN Survey Report'!$N$177:$P$177</c:f>
              <c:numCache>
                <c:formatCode>0%</c:formatCode>
                <c:ptCount val="3"/>
                <c:pt idx="0">
                  <c:v>0.12</c:v>
                </c:pt>
                <c:pt idx="1">
                  <c:v>0.61</c:v>
                </c:pt>
                <c:pt idx="2">
                  <c:v>0.27</c:v>
                </c:pt>
              </c:numCache>
            </c:numRef>
          </c:val>
        </c:ser>
        <c:ser>
          <c:idx val="2"/>
          <c:order val="2"/>
          <c:tx>
            <c:strRef>
              <c:f>'ATHN Survey Report'!$L$178</c:f>
              <c:strCache>
                <c:ptCount val="1"/>
                <c:pt idx="0">
                  <c:v>Satisfied + Very Satisfied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'ATHN Survey Report'!$O$187:$O$189</c:f>
              <c:strCache>
                <c:ptCount val="3"/>
                <c:pt idx="0">
                  <c:v>In-house System</c:v>
                </c:pt>
                <c:pt idx="1">
                  <c:v>Server-based System</c:v>
                </c:pt>
                <c:pt idx="2">
                  <c:v>Cloud-based System</c:v>
                </c:pt>
              </c:strCache>
            </c:strRef>
          </c:cat>
          <c:val>
            <c:numRef>
              <c:f>'ATHN Survey Report'!$N$178:$P$178</c:f>
              <c:numCache>
                <c:formatCode>0%</c:formatCode>
                <c:ptCount val="3"/>
                <c:pt idx="0">
                  <c:v>0.01</c:v>
                </c:pt>
                <c:pt idx="1">
                  <c:v>0.16000000000000003</c:v>
                </c:pt>
                <c:pt idx="2">
                  <c:v>0.83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176845568"/>
        <c:axId val="176847104"/>
      </c:barChart>
      <c:catAx>
        <c:axId val="17684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76847104"/>
        <c:crosses val="autoZero"/>
        <c:auto val="1"/>
        <c:lblAlgn val="ctr"/>
        <c:lblOffset val="100"/>
        <c:noMultiLvlLbl val="0"/>
      </c:catAx>
      <c:valAx>
        <c:axId val="176847104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176845568"/>
        <c:crosses val="autoZero"/>
        <c:crossBetween val="between"/>
        <c:majorUnit val="0.4"/>
      </c:valAx>
    </c:plotArea>
    <c:legend>
      <c:legendPos val="b"/>
      <c:layout>
        <c:manualLayout>
          <c:xMode val="edge"/>
          <c:yMode val="edge"/>
          <c:x val="5.0000041595434488E-2"/>
          <c:y val="0.89964975113896717"/>
          <c:w val="0.90000008319086899"/>
          <c:h val="9.1431631246763012E-2"/>
        </c:manualLayout>
      </c:layout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solidFill>
            <a:schemeClr val="bg2">
              <a:lumMod val="20000"/>
              <a:lumOff val="80000"/>
            </a:schemeClr>
          </a:solidFill>
        </a:defRPr>
      </a:pPr>
      <a:endParaRPr lang="en-US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r>
              <a:rPr lang="en-US">
                <a:solidFill>
                  <a:schemeClr val="tx1"/>
                </a:solidFill>
              </a:rPr>
              <a:t>Strategy Canvas -</a:t>
            </a:r>
            <a:r>
              <a:rPr lang="en-US" baseline="0">
                <a:solidFill>
                  <a:schemeClr val="tx1"/>
                </a:solidFill>
              </a:rPr>
              <a:t> ATHN vs Competitors</a:t>
            </a:r>
            <a:endParaRPr lang="en-US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1841725473584775"/>
          <c:y val="3.825113137915712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3508077813994193"/>
          <c:y val="0.15204988265355721"/>
          <c:w val="0.72220665055089284"/>
          <c:h val="0.45270055666070441"/>
        </c:manualLayout>
      </c:layout>
      <c:lineChart>
        <c:grouping val="standard"/>
        <c:varyColors val="0"/>
        <c:ser>
          <c:idx val="1"/>
          <c:order val="0"/>
          <c:tx>
            <c:strRef>
              <c:f>'[Copy of strategy-canvas-ATHN 1.xls]Strategy Canvas'!$B$3</c:f>
              <c:strCache>
                <c:ptCount val="1"/>
                <c:pt idx="0">
                  <c:v>EPIC</c:v>
                </c:pt>
              </c:strCache>
            </c:strRef>
          </c:tx>
          <c:spPr>
            <a:ln w="25400">
              <a:solidFill>
                <a:srgbClr val="FFC000"/>
              </a:solidFill>
              <a:prstDash val="solid"/>
            </a:ln>
            <a:effectLst/>
          </c:spPr>
          <c:marker>
            <c:symbol val="square"/>
            <c:size val="5"/>
            <c:spPr>
              <a:solidFill>
                <a:srgbClr val="FFC000"/>
              </a:solidFill>
              <a:ln>
                <a:noFill/>
                <a:prstDash val="solid"/>
              </a:ln>
              <a:effectLst/>
            </c:spPr>
          </c:marker>
          <c:cat>
            <c:strRef>
              <c:f>'[Copy of strategy-canvas-ATHN 1.xls]Strategy Canvas'!$A$4:$A$10</c:f>
              <c:strCache>
                <c:ptCount val="7"/>
                <c:pt idx="0">
                  <c:v>Market Share</c:v>
                </c:pt>
                <c:pt idx="1">
                  <c:v>Penetration to Enterprise</c:v>
                </c:pt>
                <c:pt idx="2">
                  <c:v>Enterprise Scalability</c:v>
                </c:pt>
                <c:pt idx="3">
                  <c:v>Mobile Solutions</c:v>
                </c:pt>
                <c:pt idx="4">
                  <c:v>Ease of Use</c:v>
                </c:pt>
                <c:pt idx="5">
                  <c:v>Customer Service</c:v>
                </c:pt>
                <c:pt idx="6">
                  <c:v>Cloud</c:v>
                </c:pt>
              </c:strCache>
            </c:strRef>
          </c:cat>
          <c:val>
            <c:numRef>
              <c:f>'[Copy of strategy-canvas-ATHN 1.xls]Strategy Canvas'!$B$4:$B$10</c:f>
              <c:numCache>
                <c:formatCode>General</c:formatCode>
                <c:ptCount val="7"/>
                <c:pt idx="0">
                  <c:v>2.98</c:v>
                </c:pt>
                <c:pt idx="1">
                  <c:v>2.98</c:v>
                </c:pt>
                <c:pt idx="2">
                  <c:v>2.98</c:v>
                </c:pt>
                <c:pt idx="3">
                  <c:v>1.1000000000000001</c:v>
                </c:pt>
                <c:pt idx="4">
                  <c:v>1.1000000000000001</c:v>
                </c:pt>
                <c:pt idx="5">
                  <c:v>2.2999999999999998</c:v>
                </c:pt>
                <c:pt idx="6">
                  <c:v>1.1000000000000001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'[Copy of strategy-canvas-ATHN 1.xls]Strategy Canvas'!$C$3</c:f>
              <c:strCache>
                <c:ptCount val="1"/>
                <c:pt idx="0">
                  <c:v>Cerner</c:v>
                </c:pt>
              </c:strCache>
            </c:strRef>
          </c:tx>
          <c:spPr>
            <a:ln w="25400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  <a:effectLst/>
          </c:spPr>
          <c:marker>
            <c:symbol val="triangle"/>
            <c:size val="5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  <a:prstDash val="solid"/>
              </a:ln>
              <a:effectLst/>
            </c:spPr>
          </c:marker>
          <c:cat>
            <c:strRef>
              <c:f>'[Copy of strategy-canvas-ATHN 1.xls]Strategy Canvas'!$A$4:$A$10</c:f>
              <c:strCache>
                <c:ptCount val="7"/>
                <c:pt idx="0">
                  <c:v>Market Share</c:v>
                </c:pt>
                <c:pt idx="1">
                  <c:v>Penetration to Enterprise</c:v>
                </c:pt>
                <c:pt idx="2">
                  <c:v>Enterprise Scalability</c:v>
                </c:pt>
                <c:pt idx="3">
                  <c:v>Mobile Solutions</c:v>
                </c:pt>
                <c:pt idx="4">
                  <c:v>Ease of Use</c:v>
                </c:pt>
                <c:pt idx="5">
                  <c:v>Customer Service</c:v>
                </c:pt>
                <c:pt idx="6">
                  <c:v>Cloud</c:v>
                </c:pt>
              </c:strCache>
            </c:strRef>
          </c:cat>
          <c:val>
            <c:numRef>
              <c:f>'[Copy of strategy-canvas-ATHN 1.xls]Strategy Canvas'!$C$4:$C$10</c:f>
              <c:numCache>
                <c:formatCode>General</c:formatCode>
                <c:ptCount val="7"/>
                <c:pt idx="0">
                  <c:v>2.5</c:v>
                </c:pt>
                <c:pt idx="1">
                  <c:v>2.5</c:v>
                </c:pt>
                <c:pt idx="2">
                  <c:v>3</c:v>
                </c:pt>
                <c:pt idx="3">
                  <c:v>1.2</c:v>
                </c:pt>
                <c:pt idx="4">
                  <c:v>1.2</c:v>
                </c:pt>
                <c:pt idx="5">
                  <c:v>2</c:v>
                </c:pt>
                <c:pt idx="6">
                  <c:v>1.1000000000000001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'[Copy of strategy-canvas-ATHN 1.xls]Strategy Canvas'!$D$3</c:f>
              <c:strCache>
                <c:ptCount val="1"/>
                <c:pt idx="0">
                  <c:v>Allscripts</c:v>
                </c:pt>
              </c:strCache>
            </c:strRef>
          </c:tx>
          <c:spPr>
            <a:ln w="25400">
              <a:solidFill>
                <a:srgbClr val="C00000"/>
              </a:solidFill>
            </a:ln>
            <a:effectLst/>
          </c:spPr>
          <c:marker>
            <c:spPr>
              <a:solidFill>
                <a:srgbClr val="C00000"/>
              </a:solidFill>
              <a:ln>
                <a:noFill/>
              </a:ln>
              <a:effectLst/>
            </c:spPr>
          </c:marker>
          <c:cat>
            <c:strRef>
              <c:f>'[Copy of strategy-canvas-ATHN 1.xls]Strategy Canvas'!$A$4:$A$10</c:f>
              <c:strCache>
                <c:ptCount val="7"/>
                <c:pt idx="0">
                  <c:v>Market Share</c:v>
                </c:pt>
                <c:pt idx="1">
                  <c:v>Penetration to Enterprise</c:v>
                </c:pt>
                <c:pt idx="2">
                  <c:v>Enterprise Scalability</c:v>
                </c:pt>
                <c:pt idx="3">
                  <c:v>Mobile Solutions</c:v>
                </c:pt>
                <c:pt idx="4">
                  <c:v>Ease of Use</c:v>
                </c:pt>
                <c:pt idx="5">
                  <c:v>Customer Service</c:v>
                </c:pt>
                <c:pt idx="6">
                  <c:v>Cloud</c:v>
                </c:pt>
              </c:strCache>
            </c:strRef>
          </c:cat>
          <c:val>
            <c:numRef>
              <c:f>'[Copy of strategy-canvas-ATHN 1.xls]Strategy Canvas'!$D$4:$D$10</c:f>
              <c:numCache>
                <c:formatCode>General</c:formatCode>
                <c:ptCount val="7"/>
                <c:pt idx="0">
                  <c:v>2.1</c:v>
                </c:pt>
                <c:pt idx="1">
                  <c:v>2.2000000000000002</c:v>
                </c:pt>
                <c:pt idx="2">
                  <c:v>2.6</c:v>
                </c:pt>
                <c:pt idx="3">
                  <c:v>1.3</c:v>
                </c:pt>
                <c:pt idx="4">
                  <c:v>1.5</c:v>
                </c:pt>
                <c:pt idx="5">
                  <c:v>2.5</c:v>
                </c:pt>
                <c:pt idx="6">
                  <c:v>1.1000000000000001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'[Copy of strategy-canvas-ATHN 1.xls]Strategy Canvas'!$E$3</c:f>
              <c:strCache>
                <c:ptCount val="1"/>
                <c:pt idx="0">
                  <c:v>Greenway</c:v>
                </c:pt>
              </c:strCache>
            </c:strRef>
          </c:tx>
          <c:spPr>
            <a:ln w="254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c:spPr>
          <c:marker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cat>
            <c:strRef>
              <c:f>'[Copy of strategy-canvas-ATHN 1.xls]Strategy Canvas'!$A$4:$A$10</c:f>
              <c:strCache>
                <c:ptCount val="7"/>
                <c:pt idx="0">
                  <c:v>Market Share</c:v>
                </c:pt>
                <c:pt idx="1">
                  <c:v>Penetration to Enterprise</c:v>
                </c:pt>
                <c:pt idx="2">
                  <c:v>Enterprise Scalability</c:v>
                </c:pt>
                <c:pt idx="3">
                  <c:v>Mobile Solutions</c:v>
                </c:pt>
                <c:pt idx="4">
                  <c:v>Ease of Use</c:v>
                </c:pt>
                <c:pt idx="5">
                  <c:v>Customer Service</c:v>
                </c:pt>
                <c:pt idx="6">
                  <c:v>Cloud</c:v>
                </c:pt>
              </c:strCache>
            </c:strRef>
          </c:cat>
          <c:val>
            <c:numRef>
              <c:f>'[Copy of strategy-canvas-ATHN 1.xls]Strategy Canvas'!$E$4:$E$10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2.2000000000000002</c:v>
                </c:pt>
                <c:pt idx="3">
                  <c:v>2.5</c:v>
                </c:pt>
                <c:pt idx="4">
                  <c:v>2.1</c:v>
                </c:pt>
                <c:pt idx="5">
                  <c:v>1.3</c:v>
                </c:pt>
                <c:pt idx="6">
                  <c:v>2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'[Copy of strategy-canvas-ATHN 1.xls]Strategy Canvas'!$F$3</c:f>
              <c:strCache>
                <c:ptCount val="1"/>
                <c:pt idx="0">
                  <c:v>eClinicalworks</c:v>
                </c:pt>
              </c:strCache>
            </c:strRef>
          </c:tx>
          <c:spPr>
            <a:ln w="25400">
              <a:solidFill>
                <a:srgbClr val="D96107"/>
              </a:solidFill>
            </a:ln>
            <a:effectLst/>
          </c:spPr>
          <c:marker>
            <c:spPr>
              <a:solidFill>
                <a:srgbClr val="D96107"/>
              </a:solidFill>
              <a:ln>
                <a:noFill/>
              </a:ln>
              <a:effectLst/>
            </c:spPr>
          </c:marker>
          <c:cat>
            <c:strRef>
              <c:f>'[Copy of strategy-canvas-ATHN 1.xls]Strategy Canvas'!$A$4:$A$10</c:f>
              <c:strCache>
                <c:ptCount val="7"/>
                <c:pt idx="0">
                  <c:v>Market Share</c:v>
                </c:pt>
                <c:pt idx="1">
                  <c:v>Penetration to Enterprise</c:v>
                </c:pt>
                <c:pt idx="2">
                  <c:v>Enterprise Scalability</c:v>
                </c:pt>
                <c:pt idx="3">
                  <c:v>Mobile Solutions</c:v>
                </c:pt>
                <c:pt idx="4">
                  <c:v>Ease of Use</c:v>
                </c:pt>
                <c:pt idx="5">
                  <c:v>Customer Service</c:v>
                </c:pt>
                <c:pt idx="6">
                  <c:v>Cloud</c:v>
                </c:pt>
              </c:strCache>
            </c:strRef>
          </c:cat>
          <c:val>
            <c:numRef>
              <c:f>'[Copy of strategy-canvas-ATHN 1.xls]Strategy Canvas'!$F$4:$F$10</c:f>
              <c:numCache>
                <c:formatCode>General</c:formatCode>
                <c:ptCount val="7"/>
                <c:pt idx="0">
                  <c:v>1.9</c:v>
                </c:pt>
                <c:pt idx="1">
                  <c:v>1.9</c:v>
                </c:pt>
                <c:pt idx="2">
                  <c:v>2</c:v>
                </c:pt>
                <c:pt idx="3">
                  <c:v>2.5</c:v>
                </c:pt>
                <c:pt idx="4">
                  <c:v>2</c:v>
                </c:pt>
                <c:pt idx="5">
                  <c:v>1.6</c:v>
                </c:pt>
                <c:pt idx="6">
                  <c:v>2</c:v>
                </c:pt>
              </c:numCache>
            </c:numRef>
          </c:val>
          <c:smooth val="0"/>
        </c:ser>
        <c:ser>
          <c:idx val="0"/>
          <c:order val="5"/>
          <c:tx>
            <c:strRef>
              <c:f>'[Copy of strategy-canvas-ATHN 1.xls]Strategy Canvas'!$G$3</c:f>
              <c:strCache>
                <c:ptCount val="1"/>
                <c:pt idx="0">
                  <c:v>ATHN</c:v>
                </c:pt>
              </c:strCache>
            </c:strRef>
          </c:tx>
          <c:spPr>
            <a:ln w="57150" cap="rnd" cmpd="sng">
              <a:solidFill>
                <a:schemeClr val="accent2">
                  <a:lumMod val="75000"/>
                </a:schemeClr>
              </a:solidFill>
              <a:prstDash val="solid"/>
              <a:headEnd w="med" len="med"/>
            </a:ln>
            <a:effectLst/>
          </c:spPr>
          <c:marker>
            <c:symbol val="diamond"/>
            <c:size val="5"/>
            <c:spPr>
              <a:solidFill>
                <a:schemeClr val="accent2">
                  <a:lumMod val="75000"/>
                </a:schemeClr>
              </a:solidFill>
              <a:ln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0"/>
              </a:sp3d>
            </c:spPr>
          </c:marker>
          <c:cat>
            <c:strRef>
              <c:f>'[Copy of strategy-canvas-ATHN 1.xls]Strategy Canvas'!$A$4:$A$10</c:f>
              <c:strCache>
                <c:ptCount val="7"/>
                <c:pt idx="0">
                  <c:v>Market Share</c:v>
                </c:pt>
                <c:pt idx="1">
                  <c:v>Penetration to Enterprise</c:v>
                </c:pt>
                <c:pt idx="2">
                  <c:v>Enterprise Scalability</c:v>
                </c:pt>
                <c:pt idx="3">
                  <c:v>Mobile Solutions</c:v>
                </c:pt>
                <c:pt idx="4">
                  <c:v>Ease of Use</c:v>
                </c:pt>
                <c:pt idx="5">
                  <c:v>Customer Service</c:v>
                </c:pt>
                <c:pt idx="6">
                  <c:v>Cloud</c:v>
                </c:pt>
              </c:strCache>
            </c:strRef>
          </c:cat>
          <c:val>
            <c:numRef>
              <c:f>'[Copy of strategy-canvas-ATHN 1.xls]Strategy Canvas'!$G$4:$G$10</c:f>
              <c:numCache>
                <c:formatCode>General</c:formatCode>
                <c:ptCount val="7"/>
                <c:pt idx="0">
                  <c:v>1.2</c:v>
                </c:pt>
                <c:pt idx="1">
                  <c:v>1.2</c:v>
                </c:pt>
                <c:pt idx="2">
                  <c:v>2.8</c:v>
                </c:pt>
                <c:pt idx="3">
                  <c:v>2.98</c:v>
                </c:pt>
                <c:pt idx="4">
                  <c:v>2.98</c:v>
                </c:pt>
                <c:pt idx="5">
                  <c:v>2.98</c:v>
                </c:pt>
                <c:pt idx="6">
                  <c:v>2.98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145152"/>
        <c:axId val="178159616"/>
      </c:lineChart>
      <c:catAx>
        <c:axId val="178145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 sz="12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781596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78159616"/>
        <c:scaling>
          <c:orientation val="minMax"/>
          <c:max val="3"/>
          <c:min val="1"/>
        </c:scaling>
        <c:delete val="1"/>
        <c:axPos val="l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Level</a:t>
                </a:r>
              </a:p>
            </c:rich>
          </c:tx>
          <c:layout>
            <c:manualLayout>
              <c:xMode val="edge"/>
              <c:yMode val="edge"/>
              <c:x val="2.3482799706579488E-2"/>
              <c:y val="0.2921051748326855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crossAx val="178145152"/>
        <c:crosses val="autoZero"/>
        <c:crossBetween val="between"/>
        <c:majorUnit val="1"/>
      </c:valAx>
      <c:spPr>
        <a:noFill/>
        <a:ln w="25400">
          <a:noFill/>
        </a:ln>
        <a:effectLst/>
        <a:scene3d>
          <a:camera prst="orthographicFront"/>
          <a:lightRig rig="threePt" dir="t"/>
        </a:scene3d>
        <a:sp3d/>
      </c:spPr>
    </c:plotArea>
    <c:legend>
      <c:legendPos val="b"/>
      <c:layout>
        <c:manualLayout>
          <c:xMode val="edge"/>
          <c:yMode val="edge"/>
          <c:x val="3.6475764257991256E-3"/>
          <c:y val="0.87003397344714051"/>
          <c:w val="0.90000008480361604"/>
          <c:h val="5.5907794134428812E-2"/>
        </c:manualLayout>
      </c:layout>
      <c:overlay val="0"/>
      <c:spPr>
        <a:noFill/>
        <a:ln w="3175">
          <a:noFill/>
          <a:prstDash val="solid"/>
        </a:ln>
      </c:spPr>
      <c:txPr>
        <a:bodyPr/>
        <a:lstStyle/>
        <a:p>
          <a:pPr>
            <a:defRPr sz="1200" b="1" i="0" u="none" strike="noStrike" baseline="0">
              <a:solidFill>
                <a:schemeClr val="tx1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10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  <c:userShapes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703018372703412"/>
          <c:y val="5.1400554097404488E-2"/>
          <c:w val="0.85630314960629916"/>
          <c:h val="0.57838546223388743"/>
        </c:manualLayout>
      </c:layout>
      <c:lineChart>
        <c:grouping val="standard"/>
        <c:varyColors val="0"/>
        <c:ser>
          <c:idx val="0"/>
          <c:order val="0"/>
          <c:tx>
            <c:strRef>
              <c:f>'[Copy of graphs v5.xlsx]Competitor rev Growth Rate '!$A$4</c:f>
              <c:strCache>
                <c:ptCount val="1"/>
                <c:pt idx="0">
                  <c:v>Allscripts</c:v>
                </c:pt>
              </c:strCache>
            </c:strRef>
          </c:tx>
          <c:spPr>
            <a:ln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'[Copy of graphs v5.xlsx]Competitor rev Growth Rate '!$B$3:$H$3</c:f>
              <c:numCache>
                <c:formatCode>General</c:formatCode>
                <c:ptCount val="7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</c:numCache>
            </c:numRef>
          </c:cat>
          <c:val>
            <c:numRef>
              <c:f>'[Copy of graphs v5.xlsx]Competitor rev Growth Rate '!$B$4:$H$4</c:f>
              <c:numCache>
                <c:formatCode>0.00%</c:formatCode>
                <c:ptCount val="7"/>
                <c:pt idx="1">
                  <c:v>1.0797998419805169E-2</c:v>
                </c:pt>
                <c:pt idx="2">
                  <c:v>0.42886920270974455</c:v>
                </c:pt>
                <c:pt idx="3">
                  <c:v>0.68417213712618541</c:v>
                </c:pt>
                <c:pt idx="4">
                  <c:v>0.56355565179731471</c:v>
                </c:pt>
                <c:pt idx="5">
                  <c:v>1.5234402049719865E-3</c:v>
                </c:pt>
                <c:pt idx="6">
                  <c:v>0.02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'[Copy of graphs v5.xlsx]Competitor rev Growth Rate '!$A$5</c:f>
              <c:strCache>
                <c:ptCount val="1"/>
                <c:pt idx="0">
                  <c:v>Greenway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'[Copy of graphs v5.xlsx]Competitor rev Growth Rate '!$B$3:$H$3</c:f>
              <c:numCache>
                <c:formatCode>General</c:formatCode>
                <c:ptCount val="7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</c:numCache>
            </c:numRef>
          </c:cat>
          <c:val>
            <c:numRef>
              <c:f>'[Copy of graphs v5.xlsx]Competitor rev Growth Rate '!$B$5:$H$5</c:f>
              <c:numCache>
                <c:formatCode>0.00%</c:formatCode>
                <c:ptCount val="7"/>
                <c:pt idx="1">
                  <c:v>0.2</c:v>
                </c:pt>
                <c:pt idx="2">
                  <c:v>0.25515463917525788</c:v>
                </c:pt>
                <c:pt idx="3">
                  <c:v>0.32648870636550287</c:v>
                </c:pt>
                <c:pt idx="4">
                  <c:v>0.39009287925696601</c:v>
                </c:pt>
                <c:pt idx="5">
                  <c:v>0.38084632516703792</c:v>
                </c:pt>
                <c:pt idx="6">
                  <c:v>8.7096774193548485E-2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'[Copy of graphs v5.xlsx]Competitor rev Growth Rate '!$A$6</c:f>
              <c:strCache>
                <c:ptCount val="1"/>
                <c:pt idx="0">
                  <c:v>Quality Systems</c:v>
                </c:pt>
              </c:strCache>
            </c:strRef>
          </c:tx>
          <c:spPr>
            <a:ln>
              <a:solidFill>
                <a:schemeClr val="accent6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'[Copy of graphs v5.xlsx]Competitor rev Growth Rate '!$B$3:$H$3</c:f>
              <c:numCache>
                <c:formatCode>General</c:formatCode>
                <c:ptCount val="7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</c:numCache>
            </c:numRef>
          </c:cat>
          <c:val>
            <c:numRef>
              <c:f>'[Copy of graphs v5.xlsx]Competitor rev Growth Rate '!$B$6:$H$6</c:f>
              <c:numCache>
                <c:formatCode>0.00%</c:formatCode>
                <c:ptCount val="7"/>
                <c:pt idx="1">
                  <c:v>0.18638676844783725</c:v>
                </c:pt>
                <c:pt idx="2">
                  <c:v>0.3163538873994638</c:v>
                </c:pt>
                <c:pt idx="3">
                  <c:v>0.18859470468431777</c:v>
                </c:pt>
                <c:pt idx="4">
                  <c:v>0.21110349554489363</c:v>
                </c:pt>
                <c:pt idx="5">
                  <c:v>0.21618562535370694</c:v>
                </c:pt>
                <c:pt idx="6">
                  <c:v>7.0730572359236799E-2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'[Copy of graphs v5.xlsx]Competitor rev Growth Rate '!$A$7</c:f>
              <c:strCache>
                <c:ptCount val="1"/>
                <c:pt idx="0">
                  <c:v>Cerner</c:v>
                </c:pt>
              </c:strCache>
            </c:strRef>
          </c:tx>
          <c:spPr>
            <a:ln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'[Copy of graphs v5.xlsx]Competitor rev Growth Rate '!$B$3:$H$3</c:f>
              <c:numCache>
                <c:formatCode>General</c:formatCode>
                <c:ptCount val="7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</c:numCache>
            </c:numRef>
          </c:cat>
          <c:val>
            <c:numRef>
              <c:f>'[Copy of graphs v5.xlsx]Competitor rev Growth Rate '!$B$7:$H$7</c:f>
              <c:numCache>
                <c:formatCode>0.00%</c:formatCode>
                <c:ptCount val="7"/>
                <c:pt idx="0">
                  <c:v>0.10297532656023228</c:v>
                </c:pt>
                <c:pt idx="1">
                  <c:v>7.7899861833015241E-2</c:v>
                </c:pt>
                <c:pt idx="2">
                  <c:v>1.8922053347983497E-3</c:v>
                </c:pt>
                <c:pt idx="3">
                  <c:v>0.10746923358108923</c:v>
                </c:pt>
                <c:pt idx="4">
                  <c:v>0.18742435911541427</c:v>
                </c:pt>
                <c:pt idx="5">
                  <c:v>0.20921936529997678</c:v>
                </c:pt>
                <c:pt idx="6">
                  <c:v>0.22650000000000001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'[Copy of graphs v5.xlsx]Competitor rev Growth Rate '!$A$8</c:f>
              <c:strCache>
                <c:ptCount val="1"/>
                <c:pt idx="0">
                  <c:v>Athenahealth</c:v>
                </c:pt>
              </c:strCache>
            </c:strRef>
          </c:tx>
          <c:spPr>
            <a:ln w="50800" cap="rnd">
              <a:solidFill>
                <a:srgbClr val="9CB084">
                  <a:lumMod val="75000"/>
                </a:srgbClr>
              </a:solidFill>
              <a:headEnd type="none"/>
              <a:tailEnd type="none" w="med" len="lg"/>
            </a:ln>
            <a:effectLst/>
          </c:spPr>
          <c:marker>
            <c:symbol val="none"/>
          </c:marker>
          <c:cat>
            <c:numRef>
              <c:f>'[Copy of graphs v5.xlsx]Competitor rev Growth Rate '!$B$3:$H$3</c:f>
              <c:numCache>
                <c:formatCode>General</c:formatCode>
                <c:ptCount val="7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</c:numCache>
            </c:numRef>
          </c:cat>
          <c:val>
            <c:numRef>
              <c:f>'[Copy of graphs v5.xlsx]Competitor rev Growth Rate '!$B$8:$H$8</c:f>
              <c:numCache>
                <c:formatCode>0.00%</c:formatCode>
                <c:ptCount val="7"/>
                <c:pt idx="0">
                  <c:v>0.28759894459102897</c:v>
                </c:pt>
                <c:pt idx="1">
                  <c:v>0.39651639344262313</c:v>
                </c:pt>
                <c:pt idx="2">
                  <c:v>0.38297872340425521</c:v>
                </c:pt>
                <c:pt idx="3">
                  <c:v>0.30238726790450926</c:v>
                </c:pt>
                <c:pt idx="4">
                  <c:v>0.32016293279022412</c:v>
                </c:pt>
                <c:pt idx="5">
                  <c:v>0.30299290342486879</c:v>
                </c:pt>
                <c:pt idx="6">
                  <c:v>0.5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212864"/>
        <c:axId val="178214400"/>
      </c:lineChart>
      <c:catAx>
        <c:axId val="17821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b="1">
                <a:solidFill>
                  <a:schemeClr val="bg1"/>
                </a:solidFill>
              </a:defRPr>
            </a:pPr>
            <a:endParaRPr lang="en-US"/>
          </a:p>
        </c:txPr>
        <c:crossAx val="178214400"/>
        <c:crosses val="autoZero"/>
        <c:auto val="1"/>
        <c:lblAlgn val="ctr"/>
        <c:lblOffset val="100"/>
        <c:noMultiLvlLbl val="0"/>
      </c:catAx>
      <c:valAx>
        <c:axId val="178214400"/>
        <c:scaling>
          <c:orientation val="minMax"/>
          <c:max val="0.70000000000000007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78212864"/>
        <c:crosses val="autoZero"/>
        <c:crossBetween val="between"/>
        <c:majorUnit val="0.2"/>
        <c:minorUnit val="2.0000000000000004E-2"/>
      </c:valAx>
    </c:plotArea>
    <c:legend>
      <c:legendPos val="b"/>
      <c:layout>
        <c:manualLayout>
          <c:xMode val="edge"/>
          <c:yMode val="edge"/>
          <c:x val="5.3378998356912654E-3"/>
          <c:y val="0.75039552347623217"/>
          <c:w val="0.98058425623626311"/>
          <c:h val="0.21364668373508527"/>
        </c:manualLayout>
      </c:layout>
      <c:overlay val="0"/>
      <c:txPr>
        <a:bodyPr/>
        <a:lstStyle/>
        <a:p>
          <a:pPr>
            <a:defRPr sz="1000" b="1">
              <a:solidFill>
                <a:schemeClr val="bg1"/>
              </a:solidFill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4627296587926499E-2"/>
          <c:y val="0.17640055409740449"/>
          <c:w val="0.82207874015748028"/>
          <c:h val="0.72112459900845727"/>
        </c:manualLayout>
      </c:layout>
      <c:lineChart>
        <c:grouping val="standard"/>
        <c:varyColors val="0"/>
        <c:ser>
          <c:idx val="0"/>
          <c:order val="0"/>
          <c:tx>
            <c:strRef>
              <c:f>'[ATHN financials &amp; projections.xls]Key Ratio Summary'!$A$26</c:f>
              <c:strCache>
                <c:ptCount val="1"/>
                <c:pt idx="0">
                  <c:v>Debt / Equity</c:v>
                </c:pt>
              </c:strCache>
            </c:strRef>
          </c:tx>
          <c:spPr>
            <a:ln w="50800">
              <a:solidFill>
                <a:srgbClr val="FFC000"/>
              </a:solidFill>
            </a:ln>
          </c:spPr>
          <c:marker>
            <c:symbol val="none"/>
          </c:marker>
          <c:cat>
            <c:numRef>
              <c:f>'[ATHN financials &amp; projections.xls]Key Ratio Summary'!$B$25:$G$25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'[ATHN financials &amp; projections.xls]Key Ratio Summary'!$B$26:$G$26</c:f>
              <c:numCache>
                <c:formatCode>0%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0.54738049839627301</c:v>
                </c:pt>
                <c:pt idx="3">
                  <c:v>0.47197784006417171</c:v>
                </c:pt>
                <c:pt idx="4">
                  <c:v>0.36492560254273115</c:v>
                </c:pt>
                <c:pt idx="5">
                  <c:v>0.25872861690306947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152448"/>
        <c:axId val="188547456"/>
      </c:lineChart>
      <c:lineChart>
        <c:grouping val="standard"/>
        <c:varyColors val="0"/>
        <c:ser>
          <c:idx val="1"/>
          <c:order val="1"/>
          <c:tx>
            <c:strRef>
              <c:f>'[ATHN financials &amp; projections.xls]Key Ratio Summary'!$A$27</c:f>
              <c:strCache>
                <c:ptCount val="1"/>
                <c:pt idx="0">
                  <c:v>FCF</c:v>
                </c:pt>
              </c:strCache>
            </c:strRef>
          </c:tx>
          <c:spPr>
            <a:ln w="50800">
              <a:solidFill>
                <a:srgbClr val="597317"/>
              </a:solidFill>
            </a:ln>
          </c:spPr>
          <c:marker>
            <c:symbol val="none"/>
          </c:marker>
          <c:cat>
            <c:numRef>
              <c:f>'[ATHN financials &amp; projections.xls]Key Ratio Summary'!$B$25:$G$25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'[ATHN financials &amp; projections.xls]Key Ratio Summary'!$B$27:$G$27</c:f>
              <c:numCache>
                <c:formatCode>0</c:formatCode>
                <c:ptCount val="6"/>
                <c:pt idx="0">
                  <c:v>44.07</c:v>
                </c:pt>
                <c:pt idx="1">
                  <c:v>46.31</c:v>
                </c:pt>
                <c:pt idx="2">
                  <c:v>48.897708968399513</c:v>
                </c:pt>
                <c:pt idx="3">
                  <c:v>68.716307718360667</c:v>
                </c:pt>
                <c:pt idx="4">
                  <c:v>91.106423565033865</c:v>
                </c:pt>
                <c:pt idx="5">
                  <c:v>106.8444454142375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548992"/>
        <c:axId val="188550528"/>
      </c:lineChart>
      <c:catAx>
        <c:axId val="18815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88547456"/>
        <c:crosses val="autoZero"/>
        <c:auto val="1"/>
        <c:lblAlgn val="ctr"/>
        <c:lblOffset val="100"/>
        <c:noMultiLvlLbl val="0"/>
      </c:catAx>
      <c:valAx>
        <c:axId val="188547456"/>
        <c:scaling>
          <c:orientation val="minMax"/>
          <c:min val="0"/>
        </c:scaling>
        <c:delete val="0"/>
        <c:axPos val="l"/>
        <c:numFmt formatCode="0%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88152448"/>
        <c:crosses val="autoZero"/>
        <c:crossBetween val="between"/>
      </c:valAx>
      <c:catAx>
        <c:axId val="1885489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8550528"/>
        <c:crosses val="autoZero"/>
        <c:auto val="1"/>
        <c:lblAlgn val="ctr"/>
        <c:lblOffset val="100"/>
        <c:noMultiLvlLbl val="0"/>
      </c:catAx>
      <c:valAx>
        <c:axId val="188550528"/>
        <c:scaling>
          <c:orientation val="minMax"/>
          <c:min val="30"/>
        </c:scaling>
        <c:delete val="0"/>
        <c:axPos val="r"/>
        <c:numFmt formatCode="0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88548992"/>
        <c:crosses val="max"/>
        <c:crossBetween val="between"/>
      </c:valAx>
    </c:plotArea>
    <c:legend>
      <c:legendPos val="b"/>
      <c:layout>
        <c:manualLayout>
          <c:xMode val="edge"/>
          <c:yMode val="edge"/>
          <c:x val="0.33411876640419946"/>
          <c:y val="4.5912438028579763E-2"/>
          <c:w val="0.387317804024497"/>
          <c:h val="8.3717191601049859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chemeClr val="tx1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'Key Ratio Summary'!$A$30</c:f>
              <c:strCache>
                <c:ptCount val="1"/>
                <c:pt idx="0">
                  <c:v>EBIT Margin</c:v>
                </c:pt>
              </c:strCache>
            </c:strRef>
          </c:tx>
          <c:spPr>
            <a:ln w="50800">
              <a:solidFill>
                <a:srgbClr val="FFC000"/>
              </a:solidFill>
            </a:ln>
          </c:spPr>
          <c:marker>
            <c:symbol val="none"/>
          </c:marker>
          <c:cat>
            <c:numRef>
              <c:f>'Key Ratio Summary'!$B$29:$G$29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'Key Ratio Summary'!$B$30:$G$30</c:f>
              <c:numCache>
                <c:formatCode>0%</c:formatCode>
                <c:ptCount val="6"/>
                <c:pt idx="0">
                  <c:v>0.10483325978887087</c:v>
                </c:pt>
                <c:pt idx="1">
                  <c:v>7.3197070127951014E-2</c:v>
                </c:pt>
                <c:pt idx="2">
                  <c:v>3.8935399781232276E-2</c:v>
                </c:pt>
                <c:pt idx="3">
                  <c:v>4.0940425480513895E-2</c:v>
                </c:pt>
                <c:pt idx="4">
                  <c:v>8.5316725216317363E-2</c:v>
                </c:pt>
                <c:pt idx="5">
                  <c:v>0.11115892191918754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253312"/>
        <c:axId val="188254848"/>
      </c:lineChart>
      <c:lineChart>
        <c:grouping val="standard"/>
        <c:varyColors val="0"/>
        <c:ser>
          <c:idx val="1"/>
          <c:order val="1"/>
          <c:tx>
            <c:strRef>
              <c:f>'Key Ratio Summary'!$A$31</c:f>
              <c:strCache>
                <c:ptCount val="1"/>
                <c:pt idx="0">
                  <c:v>EPS</c:v>
                </c:pt>
              </c:strCache>
            </c:strRef>
          </c:tx>
          <c:spPr>
            <a:ln w="50800">
              <a:solidFill>
                <a:srgbClr val="597317"/>
              </a:solidFill>
            </a:ln>
          </c:spPr>
          <c:marker>
            <c:symbol val="none"/>
          </c:marker>
          <c:cat>
            <c:numRef>
              <c:f>'Key Ratio Summary'!$B$29:$G$29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'Key Ratio Summary'!$B$31:$G$31</c:f>
              <c:numCache>
                <c:formatCode>_(* #,##0.00_);_(* \(#,##0.00\);_(* "-"??_);_(@_)</c:formatCode>
                <c:ptCount val="6"/>
                <c:pt idx="0">
                  <c:v>0.54</c:v>
                </c:pt>
                <c:pt idx="1">
                  <c:v>0.52</c:v>
                </c:pt>
                <c:pt idx="2">
                  <c:v>0.36786237309372966</c:v>
                </c:pt>
                <c:pt idx="3">
                  <c:v>0.53109707763679281</c:v>
                </c:pt>
                <c:pt idx="4">
                  <c:v>1.6180997038584488</c:v>
                </c:pt>
                <c:pt idx="5">
                  <c:v>2.9157263640552449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258176"/>
        <c:axId val="188256640"/>
      </c:lineChart>
      <c:catAx>
        <c:axId val="188253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88254848"/>
        <c:crosses val="autoZero"/>
        <c:auto val="1"/>
        <c:lblAlgn val="ctr"/>
        <c:lblOffset val="100"/>
        <c:noMultiLvlLbl val="0"/>
      </c:catAx>
      <c:valAx>
        <c:axId val="188254848"/>
        <c:scaling>
          <c:orientation val="minMax"/>
          <c:max val="0.14000000000000001"/>
          <c:min val="0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rgbClr val="FFC000"/>
                </a:solidFill>
              </a:defRPr>
            </a:pPr>
            <a:endParaRPr lang="en-US"/>
          </a:p>
        </c:txPr>
        <c:crossAx val="188253312"/>
        <c:crosses val="autoZero"/>
        <c:crossBetween val="between"/>
      </c:valAx>
      <c:valAx>
        <c:axId val="188256640"/>
        <c:scaling>
          <c:orientation val="minMax"/>
          <c:max val="5"/>
        </c:scaling>
        <c:delete val="0"/>
        <c:axPos val="r"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rgbClr val="597317"/>
                </a:solidFill>
              </a:defRPr>
            </a:pPr>
            <a:endParaRPr lang="en-US"/>
          </a:p>
        </c:txPr>
        <c:crossAx val="188258176"/>
        <c:crosses val="max"/>
        <c:crossBetween val="between"/>
      </c:valAx>
      <c:catAx>
        <c:axId val="1882581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8256640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97385325523658"/>
          <c:y val="0.10659232307521385"/>
          <c:w val="0.61182418588955578"/>
          <c:h val="0.80571206373894966"/>
        </c:manualLayout>
      </c:layout>
      <c:pieChart>
        <c:varyColors val="1"/>
        <c:ser>
          <c:idx val="0"/>
          <c:order val="0"/>
          <c:spPr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c:spPr>
          <c:explosion val="1"/>
          <c:dPt>
            <c:idx val="0"/>
            <c:bubble3D val="0"/>
            <c:explosion val="5"/>
            <c:spPr>
              <a:solidFill>
                <a:srgbClr val="CC6600"/>
              </a:solidFill>
              <a:ln>
                <a:solidFill>
                  <a:schemeClr val="accent3">
                    <a:lumMod val="75000"/>
                  </a:schemeClr>
                </a:solidFill>
              </a:ln>
            </c:spPr>
          </c:dPt>
          <c:dPt>
            <c:idx val="1"/>
            <c:bubble3D val="0"/>
            <c:spPr>
              <a:solidFill>
                <a:srgbClr val="9CB084">
                  <a:lumMod val="75000"/>
                </a:srgbClr>
              </a:solidFill>
              <a:ln>
                <a:solidFill>
                  <a:schemeClr val="accent3">
                    <a:lumMod val="75000"/>
                  </a:schemeClr>
                </a:solidFill>
              </a:ln>
            </c:spPr>
          </c:dPt>
          <c:dLbls>
            <c:delete val="1"/>
          </c:dLbls>
          <c:cat>
            <c:strRef>
              <c:f>'Key Ratio Summary'!$M$51:$M$52</c:f>
              <c:strCache>
                <c:ptCount val="2"/>
                <c:pt idx="0">
                  <c:v>Epocrate </c:v>
                </c:pt>
                <c:pt idx="1">
                  <c:v>Arsenal</c:v>
                </c:pt>
              </c:strCache>
            </c:strRef>
          </c:cat>
          <c:val>
            <c:numRef>
              <c:f>'Key Ratio Summary'!$N$51:$N$52</c:f>
              <c:numCache>
                <c:formatCode>General</c:formatCode>
                <c:ptCount val="2"/>
                <c:pt idx="0">
                  <c:v>105</c:v>
                </c:pt>
                <c:pt idx="1">
                  <c:v>72.900000000000006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892584233410899E-2"/>
          <c:y val="0.12448638617087271"/>
          <c:w val="0.80884068436840351"/>
          <c:h val="0.7495522006808217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'[NEW - ATHN financials &amp; projections.xls]Comparables Base New update'!$B$26</c:f>
              <c:strCache>
                <c:ptCount val="1"/>
                <c:pt idx="0">
                  <c:v>Rev. growth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'[NEW - ATHN financials &amp; projections.xls]Comparables Base New update'!$A$27:$A$33</c:f>
              <c:strCache>
                <c:ptCount val="7"/>
                <c:pt idx="0">
                  <c:v>ATHN</c:v>
                </c:pt>
                <c:pt idx="1">
                  <c:v>Cornerstone</c:v>
                </c:pt>
                <c:pt idx="2">
                  <c:v>NetSuite</c:v>
                </c:pt>
                <c:pt idx="3">
                  <c:v>Ultimate Software</c:v>
                </c:pt>
                <c:pt idx="4">
                  <c:v>Allscripts</c:v>
                </c:pt>
                <c:pt idx="5">
                  <c:v>Cerner</c:v>
                </c:pt>
                <c:pt idx="6">
                  <c:v>CPSI</c:v>
                </c:pt>
              </c:strCache>
            </c:strRef>
          </c:cat>
          <c:val>
            <c:numRef>
              <c:f>'[NEW - ATHN financials &amp; projections.xls]Comparables Base New update'!$B$27:$B$33</c:f>
              <c:numCache>
                <c:formatCode>0.0%</c:formatCode>
                <c:ptCount val="7"/>
                <c:pt idx="0">
                  <c:v>0.30303609307862645</c:v>
                </c:pt>
                <c:pt idx="1">
                  <c:v>0.25848665476353982</c:v>
                </c:pt>
                <c:pt idx="2">
                  <c:v>0.30677535269077461</c:v>
                </c:pt>
                <c:pt idx="3">
                  <c:v>0.2342884428984795</c:v>
                </c:pt>
                <c:pt idx="4">
                  <c:v>1.5566593144458185E-3</c:v>
                </c:pt>
                <c:pt idx="5">
                  <c:v>0.20982792834728436</c:v>
                </c:pt>
                <c:pt idx="6">
                  <c:v>5.6674283766354527E-2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8664832"/>
        <c:axId val="189039360"/>
      </c:barChart>
      <c:barChart>
        <c:barDir val="col"/>
        <c:grouping val="stacked"/>
        <c:varyColors val="0"/>
        <c:ser>
          <c:idx val="1"/>
          <c:order val="1"/>
          <c:tx>
            <c:strRef>
              <c:f>'[NEW - ATHN financials &amp; projections.xls]Comparables Base New update'!$C$26</c:f>
              <c:strCache>
                <c:ptCount val="1"/>
                <c:pt idx="0">
                  <c:v>EV/ Rev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'[NEW - ATHN financials &amp; projections.xls]Comparables Base New update'!$A$27:$A$33</c:f>
              <c:strCache>
                <c:ptCount val="7"/>
                <c:pt idx="0">
                  <c:v>ATHN</c:v>
                </c:pt>
                <c:pt idx="1">
                  <c:v>Cornerstone</c:v>
                </c:pt>
                <c:pt idx="2">
                  <c:v>NetSuite</c:v>
                </c:pt>
                <c:pt idx="3">
                  <c:v>Ultimate Software</c:v>
                </c:pt>
                <c:pt idx="4">
                  <c:v>Allscripts</c:v>
                </c:pt>
                <c:pt idx="5">
                  <c:v>Cerner</c:v>
                </c:pt>
                <c:pt idx="6">
                  <c:v>CPSI</c:v>
                </c:pt>
              </c:strCache>
            </c:strRef>
          </c:cat>
          <c:val>
            <c:numRef>
              <c:f>'[NEW - ATHN financials &amp; projections.xls]Comparables Base New update'!$C$27:$C$33</c:f>
              <c:numCache>
                <c:formatCode>_ * #,##0.0_ ;_ * \-#,##0.0_ ;_ * "-"??_ ;_ @_ </c:formatCode>
                <c:ptCount val="7"/>
                <c:pt idx="0">
                  <c:v>12.4</c:v>
                </c:pt>
                <c:pt idx="1">
                  <c:v>17.2</c:v>
                </c:pt>
                <c:pt idx="2">
                  <c:v>20.3</c:v>
                </c:pt>
                <c:pt idx="3">
                  <c:v>11.2</c:v>
                </c:pt>
                <c:pt idx="4">
                  <c:v>2.8</c:v>
                </c:pt>
                <c:pt idx="5">
                  <c:v>7</c:v>
                </c:pt>
                <c:pt idx="6">
                  <c:v>3.7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89040896"/>
        <c:axId val="189050880"/>
      </c:barChart>
      <c:catAx>
        <c:axId val="188664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1"/>
            </a:pPr>
            <a:endParaRPr lang="en-US"/>
          </a:p>
        </c:txPr>
        <c:crossAx val="189039360"/>
        <c:crosses val="autoZero"/>
        <c:auto val="1"/>
        <c:lblAlgn val="ctr"/>
        <c:lblOffset val="100"/>
        <c:noMultiLvlLbl val="0"/>
      </c:catAx>
      <c:valAx>
        <c:axId val="189039360"/>
        <c:scaling>
          <c:orientation val="minMax"/>
        </c:scaling>
        <c:delete val="0"/>
        <c:axPos val="l"/>
        <c:numFmt formatCode="0.0%" sourceLinked="1"/>
        <c:majorTickMark val="out"/>
        <c:minorTickMark val="none"/>
        <c:tickLblPos val="nextTo"/>
        <c:txPr>
          <a:bodyPr rot="0" vert="horz"/>
          <a:lstStyle/>
          <a:p>
            <a:pPr>
              <a:defRPr b="1">
                <a:solidFill>
                  <a:schemeClr val="accent3">
                    <a:lumMod val="75000"/>
                  </a:schemeClr>
                </a:solidFill>
              </a:defRPr>
            </a:pPr>
            <a:endParaRPr lang="en-US"/>
          </a:p>
        </c:txPr>
        <c:crossAx val="188664832"/>
        <c:crosses val="autoZero"/>
        <c:crossBetween val="between"/>
      </c:valAx>
      <c:catAx>
        <c:axId val="1890408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9050880"/>
        <c:crosses val="autoZero"/>
        <c:auto val="1"/>
        <c:lblAlgn val="ctr"/>
        <c:lblOffset val="100"/>
        <c:noMultiLvlLbl val="0"/>
      </c:catAx>
      <c:valAx>
        <c:axId val="189050880"/>
        <c:scaling>
          <c:orientation val="minMax"/>
          <c:max val="22"/>
          <c:min val="0"/>
        </c:scaling>
        <c:delete val="0"/>
        <c:axPos val="r"/>
        <c:numFmt formatCode="_ * #,##0.0_ ;_ * \-#,##0.0_ ;_ * &quot;-&quot;??_ ;_ @_ " sourceLinked="1"/>
        <c:majorTickMark val="out"/>
        <c:minorTickMark val="none"/>
        <c:tickLblPos val="nextTo"/>
        <c:txPr>
          <a:bodyPr rot="0" vert="horz"/>
          <a:lstStyle/>
          <a:p>
            <a:pPr>
              <a:defRPr b="1"/>
            </a:pPr>
            <a:endParaRPr lang="en-US"/>
          </a:p>
        </c:txPr>
        <c:crossAx val="189040896"/>
        <c:crosses val="max"/>
        <c:crossBetween val="between"/>
        <c:majorUnit val="2"/>
      </c:valAx>
    </c:plotArea>
    <c:legend>
      <c:legendPos val="t"/>
      <c:overlay val="0"/>
      <c:txPr>
        <a:bodyPr/>
        <a:lstStyle/>
        <a:p>
          <a:pPr>
            <a:defRPr sz="12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chemeClr val="tx1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7037044752123639E-2"/>
          <c:y val="3.125E-2"/>
          <c:w val="0.94179892967523426"/>
          <c:h val="0.94270833333333337"/>
        </c:manualLayout>
      </c:layout>
      <c:pie3DChart>
        <c:varyColors val="1"/>
        <c:ser>
          <c:idx val="0"/>
          <c:order val="0"/>
          <c:spPr>
            <a:solidFill>
              <a:schemeClr val="accent3">
                <a:lumMod val="75000"/>
              </a:schemeClr>
            </a:solidFill>
          </c:spPr>
          <c:explosion val="25"/>
          <c:dPt>
            <c:idx val="0"/>
            <c:bubble3D val="0"/>
            <c:explosion val="4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1"/>
            <c:bubble3D val="0"/>
            <c:explosion val="20"/>
            <c:spPr>
              <a:noFill/>
            </c:spPr>
          </c:dPt>
          <c:dPt>
            <c:idx val="2"/>
            <c:bubble3D val="0"/>
            <c:explosion val="13"/>
            <c:spPr>
              <a:solidFill>
                <a:srgbClr val="FFC000"/>
              </a:solidFill>
            </c:spPr>
          </c:dPt>
          <c:dLbls>
            <c:dLbl>
              <c:idx val="0"/>
              <c:layout>
                <c:manualLayout>
                  <c:x val="-0.28729435639177525"/>
                  <c:y val="-8.3268126640419951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55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5.5555567128185462E-2"/>
                  <c:y val="-1.0416666666666666E-2"/>
                </c:manualLayout>
              </c:layout>
              <c:tx>
                <c:rich>
                  <a:bodyPr/>
                  <a:lstStyle/>
                  <a:p>
                    <a:endParaRPr lang="en-US" dirty="0" smtClean="0">
                      <a:solidFill>
                        <a:schemeClr val="tx1"/>
                      </a:solidFill>
                    </a:endParaRPr>
                  </a:p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8394308710225538"/>
                  <c:y val="6.52557004593175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800" b="1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'[Presentation Graphs.xlsx]Physicians per Product'!$A$2:$A$4</c:f>
              <c:strCache>
                <c:ptCount val="3"/>
                <c:pt idx="0">
                  <c:v>Collector</c:v>
                </c:pt>
                <c:pt idx="1">
                  <c:v>Clinicals</c:v>
                </c:pt>
                <c:pt idx="2">
                  <c:v>Communicator</c:v>
                </c:pt>
              </c:strCache>
            </c:strRef>
          </c:cat>
          <c:val>
            <c:numRef>
              <c:f>'[Presentation Graphs.xlsx]Physicians per Product'!$B$2:$B$4</c:f>
              <c:numCache>
                <c:formatCode>0%</c:formatCode>
                <c:ptCount val="3"/>
                <c:pt idx="0">
                  <c:v>0.55000000000000004</c:v>
                </c:pt>
                <c:pt idx="1">
                  <c:v>0.18000000000000013</c:v>
                </c:pt>
                <c:pt idx="2">
                  <c:v>0.27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zero"/>
    <c:showDLblsOverMax val="0"/>
  </c:chart>
  <c:spPr>
    <a:ln>
      <a:noFill/>
    </a:ln>
  </c:spPr>
  <c:externalData r:id="rId1">
    <c:autoUpdate val="0"/>
  </c:externalData>
  <c:userShapes r:id="rId2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stacked"/>
        <c:varyColors val="0"/>
        <c:ser>
          <c:idx val="0"/>
          <c:order val="0"/>
          <c:spPr>
            <a:noFill/>
          </c:spPr>
          <c:invertIfNegative val="0"/>
          <c:cat>
            <c:strRef>
              <c:f>'[NEW - ATHN financials &amp; projections.xls]Summary'!$G$2:$G$5</c:f>
              <c:strCache>
                <c:ptCount val="4"/>
                <c:pt idx="0">
                  <c:v>Other Analysts</c:v>
                </c:pt>
                <c:pt idx="1">
                  <c:v>DCF</c:v>
                </c:pt>
                <c:pt idx="2">
                  <c:v>Multiple</c:v>
                </c:pt>
                <c:pt idx="3">
                  <c:v>52-Week Range</c:v>
                </c:pt>
              </c:strCache>
            </c:strRef>
          </c:cat>
          <c:val>
            <c:numRef>
              <c:f>'[NEW - ATHN financials &amp; projections.xls]Summary'!$H$2:$H$5</c:f>
              <c:numCache>
                <c:formatCode>0</c:formatCode>
                <c:ptCount val="4"/>
                <c:pt idx="0">
                  <c:v>115</c:v>
                </c:pt>
                <c:pt idx="1">
                  <c:v>138</c:v>
                </c:pt>
                <c:pt idx="2">
                  <c:v>142</c:v>
                </c:pt>
                <c:pt idx="3">
                  <c:v>82.01</c:v>
                </c:pt>
              </c:numCache>
            </c:numRef>
          </c:val>
        </c:ser>
        <c:ser>
          <c:idx val="1"/>
          <c:order val="1"/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cat>
            <c:strRef>
              <c:f>'[NEW - ATHN financials &amp; projections.xls]Summary'!$G$2:$G$5</c:f>
              <c:strCache>
                <c:ptCount val="4"/>
                <c:pt idx="0">
                  <c:v>Other Analysts</c:v>
                </c:pt>
                <c:pt idx="1">
                  <c:v>DCF</c:v>
                </c:pt>
                <c:pt idx="2">
                  <c:v>Multiple</c:v>
                </c:pt>
                <c:pt idx="3">
                  <c:v>52-Week Range</c:v>
                </c:pt>
              </c:strCache>
            </c:strRef>
          </c:cat>
          <c:val>
            <c:numRef>
              <c:f>'[NEW - ATHN financials &amp; projections.xls]Summary'!$I$2:$I$5</c:f>
              <c:numCache>
                <c:formatCode>0</c:formatCode>
                <c:ptCount val="4"/>
                <c:pt idx="0">
                  <c:v>140</c:v>
                </c:pt>
                <c:pt idx="1">
                  <c:v>59</c:v>
                </c:pt>
                <c:pt idx="2">
                  <c:v>50</c:v>
                </c:pt>
                <c:pt idx="3">
                  <c:v>124.68999999999998</c:v>
                </c:pt>
              </c:numCache>
            </c:numRef>
          </c:val>
        </c:ser>
        <c:ser>
          <c:idx val="2"/>
          <c:order val="2"/>
          <c:spPr>
            <a:noFill/>
          </c:spPr>
          <c:invertIfNegative val="0"/>
          <c:cat>
            <c:strRef>
              <c:f>'[NEW - ATHN financials &amp; projections.xls]Summary'!$G$2:$G$5</c:f>
              <c:strCache>
                <c:ptCount val="4"/>
                <c:pt idx="0">
                  <c:v>Other Analysts</c:v>
                </c:pt>
                <c:pt idx="1">
                  <c:v>DCF</c:v>
                </c:pt>
                <c:pt idx="2">
                  <c:v>Multiple</c:v>
                </c:pt>
                <c:pt idx="3">
                  <c:v>52-Week Range</c:v>
                </c:pt>
              </c:strCache>
            </c:strRef>
          </c:cat>
          <c:val>
            <c:numRef>
              <c:f>'[NEW - ATHN financials &amp; projections.xls]Summary'!$J$2:$J$5</c:f>
              <c:numCache>
                <c:formatCode>0</c:formatCode>
                <c:ptCount val="4"/>
                <c:pt idx="0">
                  <c:v>255</c:v>
                </c:pt>
                <c:pt idx="1">
                  <c:v>197</c:v>
                </c:pt>
                <c:pt idx="2">
                  <c:v>192</c:v>
                </c:pt>
                <c:pt idx="3">
                  <c:v>206.7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191179392"/>
        <c:axId val="191189376"/>
        <c:axId val="0"/>
      </c:bar3DChart>
      <c:catAx>
        <c:axId val="1911793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1"/>
            </a:pPr>
            <a:endParaRPr lang="en-US"/>
          </a:p>
        </c:txPr>
        <c:crossAx val="191189376"/>
        <c:crosses val="autoZero"/>
        <c:auto val="1"/>
        <c:lblAlgn val="ctr"/>
        <c:lblOffset val="100"/>
        <c:noMultiLvlLbl val="0"/>
      </c:catAx>
      <c:valAx>
        <c:axId val="191189376"/>
        <c:scaling>
          <c:orientation val="minMax"/>
          <c:max val="260"/>
          <c:min val="80"/>
        </c:scaling>
        <c:delete val="0"/>
        <c:axPos val="b"/>
        <c:numFmt formatCode="0" sourceLinked="1"/>
        <c:majorTickMark val="out"/>
        <c:minorTickMark val="none"/>
        <c:tickLblPos val="nextTo"/>
        <c:txPr>
          <a:bodyPr rot="0" vert="horz"/>
          <a:lstStyle/>
          <a:p>
            <a:pPr>
              <a:defRPr b="1"/>
            </a:pPr>
            <a:endParaRPr lang="en-US"/>
          </a:p>
        </c:txPr>
        <c:crossAx val="191179392"/>
        <c:crosses val="autoZero"/>
        <c:crossBetween val="between"/>
        <c:majorUnit val="3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000" b="0" i="0" u="none" strike="noStrike" baseline="0">
          <a:solidFill>
            <a:schemeClr val="tx1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'[NEW - ATHN financials &amp; projections.xls]Rev breakdown'!$A$31</c:f>
              <c:strCache>
                <c:ptCount val="1"/>
                <c:pt idx="0">
                  <c:v>Cloud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</c:spPr>
          <c:cat>
            <c:numRef>
              <c:f>'[NEW - ATHN financials &amp; projections.xls]Rev breakdown'!$B$30:$F$30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'[NEW - ATHN financials &amp; projections.xls]Rev breakdown'!$B$31:$F$31</c:f>
              <c:numCache>
                <c:formatCode>0.0%</c:formatCode>
                <c:ptCount val="5"/>
                <c:pt idx="0">
                  <c:v>0.04</c:v>
                </c:pt>
                <c:pt idx="1">
                  <c:v>0.04</c:v>
                </c:pt>
                <c:pt idx="2">
                  <c:v>3.5000000000000003E-2</c:v>
                </c:pt>
                <c:pt idx="3">
                  <c:v>0.03</c:v>
                </c:pt>
                <c:pt idx="4">
                  <c:v>0.03</c:v>
                </c:pt>
              </c:numCache>
            </c:numRef>
          </c:val>
        </c:ser>
        <c:ser>
          <c:idx val="1"/>
          <c:order val="1"/>
          <c:tx>
            <c:strRef>
              <c:f>'[NEW - ATHN financials &amp; projections.xls]Rev breakdown'!$A$32</c:f>
              <c:strCache>
                <c:ptCount val="1"/>
                <c:pt idx="0">
                  <c:v>Enterprise Deal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c:spPr>
          <c:cat>
            <c:numRef>
              <c:f>'[NEW - ATHN financials &amp; projections.xls]Rev breakdown'!$B$30:$F$30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'[NEW - ATHN financials &amp; projections.xls]Rev breakdown'!$B$32:$F$32</c:f>
              <c:numCache>
                <c:formatCode>0.0%</c:formatCode>
                <c:ptCount val="5"/>
                <c:pt idx="0">
                  <c:v>0.10100000000000001</c:v>
                </c:pt>
                <c:pt idx="1">
                  <c:v>8.6999999999999994E-2</c:v>
                </c:pt>
                <c:pt idx="2">
                  <c:v>0.08</c:v>
                </c:pt>
                <c:pt idx="3">
                  <c:v>8.4000000000000005E-2</c:v>
                </c:pt>
                <c:pt idx="4">
                  <c:v>8.6999999999999994E-2</c:v>
                </c:pt>
              </c:numCache>
            </c:numRef>
          </c:val>
        </c:ser>
        <c:ser>
          <c:idx val="2"/>
          <c:order val="2"/>
          <c:tx>
            <c:strRef>
              <c:f>'[NEW - ATHN financials &amp; projections.xls]Rev breakdown'!$A$33</c:f>
              <c:strCache>
                <c:ptCount val="1"/>
                <c:pt idx="0">
                  <c:v>Cross Selling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</c:spPr>
          <c:cat>
            <c:numRef>
              <c:f>'[NEW - ATHN financials &amp; projections.xls]Rev breakdown'!$B$30:$F$30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'[NEW - ATHN financials &amp; projections.xls]Rev breakdown'!$B$33:$F$33</c:f>
              <c:numCache>
                <c:formatCode>0.0%</c:formatCode>
                <c:ptCount val="5"/>
                <c:pt idx="0">
                  <c:v>0.104</c:v>
                </c:pt>
                <c:pt idx="1">
                  <c:v>8.7999999999999995E-2</c:v>
                </c:pt>
                <c:pt idx="2">
                  <c:v>0.08</c:v>
                </c:pt>
                <c:pt idx="3">
                  <c:v>7.0999999999999994E-2</c:v>
                </c:pt>
                <c:pt idx="4">
                  <c:v>6.8000000000000005E-2</c:v>
                </c:pt>
              </c:numCache>
            </c:numRef>
          </c:val>
        </c:ser>
        <c:ser>
          <c:idx val="3"/>
          <c:order val="3"/>
          <c:tx>
            <c:strRef>
              <c:f>'[NEW - ATHN financials &amp; projections.xls]Rev breakdown'!$A$34</c:f>
              <c:strCache>
                <c:ptCount val="1"/>
                <c:pt idx="0">
                  <c:v>EPOC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cat>
            <c:numRef>
              <c:f>'[NEW - ATHN financials &amp; projections.xls]Rev breakdown'!$B$30:$F$30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'[NEW - ATHN financials &amp; projections.xls]Rev breakdown'!$B$34:$F$34</c:f>
              <c:numCache>
                <c:formatCode>0.0%</c:formatCode>
                <c:ptCount val="5"/>
                <c:pt idx="0">
                  <c:v>0.22</c:v>
                </c:pt>
                <c:pt idx="1">
                  <c:v>0.18</c:v>
                </c:pt>
                <c:pt idx="2">
                  <c:v>0.16</c:v>
                </c:pt>
                <c:pt idx="3">
                  <c:v>0.13</c:v>
                </c:pt>
                <c:pt idx="4">
                  <c:v>0.11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881152"/>
        <c:axId val="190882944"/>
      </c:areaChart>
      <c:catAx>
        <c:axId val="19088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 b="1"/>
            </a:pPr>
            <a:endParaRPr lang="en-US"/>
          </a:p>
        </c:txPr>
        <c:crossAx val="190882944"/>
        <c:crosses val="autoZero"/>
        <c:auto val="1"/>
        <c:lblAlgn val="ctr"/>
        <c:lblOffset val="100"/>
        <c:noMultiLvlLbl val="0"/>
      </c:catAx>
      <c:valAx>
        <c:axId val="190882944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txPr>
          <a:bodyPr/>
          <a:lstStyle/>
          <a:p>
            <a:pPr>
              <a:defRPr sz="1100" b="1"/>
            </a:pPr>
            <a:endParaRPr lang="en-US"/>
          </a:p>
        </c:txPr>
        <c:crossAx val="190881152"/>
        <c:crosses val="autoZero"/>
        <c:crossBetween val="midCat"/>
      </c:valAx>
    </c:plotArea>
    <c:legend>
      <c:legendPos val="b"/>
      <c:layout/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zero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6521325459317585"/>
          <c:y val="8.0247156605424322E-2"/>
          <c:w val="0.49114594196206651"/>
          <c:h val="0.79988737771414942"/>
        </c:manualLayout>
      </c:layout>
      <c:radarChart>
        <c:radarStyle val="marker"/>
        <c:varyColors val="0"/>
        <c:ser>
          <c:idx val="0"/>
          <c:order val="0"/>
          <c:spPr>
            <a:ln>
              <a:solidFill>
                <a:srgbClr val="597317"/>
              </a:solidFill>
            </a:ln>
          </c:spPr>
          <c:marker>
            <c:symbol val="none"/>
          </c:marker>
          <c:cat>
            <c:strRef>
              <c:f>'[Porter Five.xlsx]Sheet1'!$A$1:$A$5</c:f>
              <c:strCache>
                <c:ptCount val="5"/>
                <c:pt idx="0">
                  <c:v>Threat of new Entrants </c:v>
                </c:pt>
                <c:pt idx="1">
                  <c:v>Bargainning Power of Suppliers </c:v>
                </c:pt>
                <c:pt idx="2">
                  <c:v>Bargainning Power of Buyers</c:v>
                </c:pt>
                <c:pt idx="3">
                  <c:v>Competition in the Industry </c:v>
                </c:pt>
                <c:pt idx="4">
                  <c:v>Threat of Substitute Products</c:v>
                </c:pt>
              </c:strCache>
            </c:strRef>
          </c:cat>
          <c:val>
            <c:numRef>
              <c:f>'[Porter Five.xlsx]Sheet1'!$B$1:$B$5</c:f>
              <c:numCache>
                <c:formatCode>General</c:formatCode>
                <c:ptCount val="5"/>
                <c:pt idx="0">
                  <c:v>3.5</c:v>
                </c:pt>
                <c:pt idx="1">
                  <c:v>1.5</c:v>
                </c:pt>
                <c:pt idx="2">
                  <c:v>2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9742336"/>
        <c:axId val="239789184"/>
      </c:radarChart>
      <c:catAx>
        <c:axId val="239742336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crossAx val="239789184"/>
        <c:crosses val="autoZero"/>
        <c:auto val="1"/>
        <c:lblAlgn val="ctr"/>
        <c:lblOffset val="100"/>
        <c:noMultiLvlLbl val="0"/>
      </c:catAx>
      <c:valAx>
        <c:axId val="239789184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crossAx val="23974233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role do you assume at your current practice?</a:t>
            </a:r>
          </a:p>
        </c:rich>
      </c:tx>
      <c:layout/>
      <c:overlay val="0"/>
      <c:spPr>
        <a:noFill/>
        <a:ln w="25400">
          <a:noFill/>
        </a:ln>
      </c:spPr>
    </c:title>
    <c:autoTitleDeleted val="0"/>
    <c:plotArea>
      <c:layout/>
      <c:pieChart>
        <c:varyColors val="1"/>
        <c:ser>
          <c:idx val="0"/>
          <c:order val="0"/>
          <c:explosion val="8"/>
          <c:dPt>
            <c:idx val="0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 w="25400"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'[ATHN Survey Report.xls]ATHN Survey Report'!$J$85:$J$88</c:f>
              <c:strCache>
                <c:ptCount val="4"/>
                <c:pt idx="0">
                  <c:v>Doctor</c:v>
                </c:pt>
                <c:pt idx="1">
                  <c:v>Administrator</c:v>
                </c:pt>
                <c:pt idx="2">
                  <c:v>IT Professional</c:v>
                </c:pt>
                <c:pt idx="3">
                  <c:v>Other</c:v>
                </c:pt>
              </c:strCache>
            </c:strRef>
          </c:cat>
          <c:val>
            <c:numRef>
              <c:f>'[ATHN Survey Report.xls]ATHN Survey Report'!$K$85:$K$88</c:f>
              <c:numCache>
                <c:formatCode>0%</c:formatCode>
                <c:ptCount val="4"/>
                <c:pt idx="0">
                  <c:v>0.74</c:v>
                </c:pt>
                <c:pt idx="1">
                  <c:v>0.16</c:v>
                </c:pt>
                <c:pt idx="2">
                  <c:v>0.08</c:v>
                </c:pt>
                <c:pt idx="3">
                  <c:v>2.0000000000000004E-2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legend>
      <c:legendPos val="b"/>
      <c:layout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ctr">
              <a:defRPr sz="18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Age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Demographics</a:t>
            </a:r>
            <a:r>
              <a:rPr lang="en-US" sz="18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(%)</a:t>
            </a:r>
          </a:p>
        </c:rich>
      </c:tx>
      <c:layout>
        <c:manualLayout>
          <c:xMode val="edge"/>
          <c:yMode val="edge"/>
          <c:x val="0.21414427735245398"/>
          <c:y val="3.673071964750247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31714720034995625"/>
          <c:y val="0.20156969962088073"/>
          <c:w val="0.38860258092738409"/>
          <c:h val="0.64767096821230674"/>
        </c:manualLayout>
      </c:layout>
      <c:doughnutChart>
        <c:varyColors val="1"/>
        <c:ser>
          <c:idx val="0"/>
          <c:order val="0"/>
          <c:explosion val="4"/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9CB084">
                  <a:lumMod val="7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3.3794162826420782E-2"/>
                  <c:y val="-0.120300751879699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981566820276497"/>
                  <c:y val="-9.1895346103001452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10752688172043014"/>
                  <c:y val="8.02005012531328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7.6804915514592939E-2"/>
                  <c:y val="-0.105263157894736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400"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'[ATHN Survey Report.xls]Graphs'!$A$3:$A$6</c:f>
              <c:strCache>
                <c:ptCount val="4"/>
                <c:pt idx="0">
                  <c:v>20-29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</c:strCache>
            </c:strRef>
          </c:cat>
          <c:val>
            <c:numRef>
              <c:f>'[ATHN Survey Report.xls]Graphs'!$B$3:$B$6</c:f>
              <c:numCache>
                <c:formatCode>0%</c:formatCode>
                <c:ptCount val="4"/>
                <c:pt idx="0">
                  <c:v>0.1</c:v>
                </c:pt>
                <c:pt idx="1">
                  <c:v>0.47</c:v>
                </c:pt>
                <c:pt idx="2">
                  <c:v>0.32</c:v>
                </c:pt>
                <c:pt idx="3">
                  <c:v>0.10999999999999996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7"/>
      </c:doughnutChart>
      <c:spPr>
        <a:noFill/>
        <a:ln w="25400">
          <a:noFill/>
        </a:ln>
      </c:spPr>
    </c:plotArea>
    <c:legend>
      <c:legendPos val="b"/>
      <c:layout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size</a:t>
            </a:r>
            <a:r>
              <a:rPr lang="en-US" sz="1600" b="1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practice that you are affiliated with?</a:t>
            </a:r>
            <a:endParaRPr lang="en-US" sz="1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14583576528458417"/>
          <c:y val="0.13585117001219918"/>
        </c:manualLayout>
      </c:layout>
      <c:overlay val="0"/>
      <c:spPr>
        <a:noFill/>
        <a:ln w="25400">
          <a:noFill/>
        </a:ln>
      </c:spPr>
    </c:title>
    <c:autoTitleDeleted val="0"/>
    <c:view3D>
      <c:rotX val="15"/>
      <c:rotY val="20"/>
      <c:depthPercent val="100"/>
      <c:rAngAx val="0"/>
      <c:perspective val="3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/>
      <c:area3DChart>
        <c:grouping val="standard"/>
        <c:varyColors val="0"/>
        <c:ser>
          <c:idx val="0"/>
          <c:order val="0"/>
          <c:spPr>
            <a:solidFill>
              <a:srgbClr val="9CB084">
                <a:lumMod val="75000"/>
              </a:srgbClr>
            </a:solidFill>
            <a:ln>
              <a:noFill/>
            </a:ln>
            <a:effectLst/>
            <a:sp3d/>
          </c:spPr>
          <c:dLbls>
            <c:spPr>
              <a:noFill/>
              <a:ln w="25400"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'[ATHN Survey Report.xls]ATHN Survey Report'!$J$7:$J$10</c:f>
              <c:strCache>
                <c:ptCount val="4"/>
                <c:pt idx="0">
                  <c:v>Sole Practitioner</c:v>
                </c:pt>
                <c:pt idx="1">
                  <c:v>Small Group (2-10)</c:v>
                </c:pt>
                <c:pt idx="2">
                  <c:v>Median Group (11 -75)</c:v>
                </c:pt>
                <c:pt idx="3">
                  <c:v>Large Group (75+)</c:v>
                </c:pt>
              </c:strCache>
            </c:strRef>
          </c:cat>
          <c:val>
            <c:numRef>
              <c:f>'[ATHN Survey Report.xls]ATHN Survey Report'!$K$7:$K$10</c:f>
              <c:numCache>
                <c:formatCode>0%</c:formatCode>
                <c:ptCount val="4"/>
                <c:pt idx="0">
                  <c:v>0.21</c:v>
                </c:pt>
                <c:pt idx="1">
                  <c:v>0.21</c:v>
                </c:pt>
                <c:pt idx="2">
                  <c:v>0.42</c:v>
                </c:pt>
                <c:pt idx="3">
                  <c:v>0.16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1005312"/>
        <c:axId val="241006848"/>
        <c:axId val="239754752"/>
      </c:area3DChart>
      <c:catAx>
        <c:axId val="241005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41006848"/>
        <c:crosses val="autoZero"/>
        <c:auto val="1"/>
        <c:lblAlgn val="ctr"/>
        <c:lblOffset val="100"/>
        <c:noMultiLvlLbl val="0"/>
      </c:catAx>
      <c:valAx>
        <c:axId val="24100684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ln w="9525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41005312"/>
        <c:crosses val="autoZero"/>
        <c:crossBetween val="midCat"/>
        <c:majorUnit val="0.2"/>
      </c:valAx>
      <c:serAx>
        <c:axId val="239754752"/>
        <c:scaling>
          <c:orientation val="minMax"/>
        </c:scaling>
        <c:delete val="1"/>
        <c:axPos val="b"/>
        <c:majorTickMark val="out"/>
        <c:minorTickMark val="none"/>
        <c:tickLblPos val="nextTo"/>
        <c:crossAx val="241006848"/>
        <c:crosses val="autoZero"/>
      </c:serAx>
      <c:spPr>
        <a:noFill/>
        <a:ln w="25400">
          <a:noFill/>
        </a:ln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type of Practice</a:t>
            </a:r>
            <a:r>
              <a:rPr lang="en-US" sz="1600" b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baseline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  <a:r>
              <a:rPr lang="en-US" sz="1600" b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and EHR do you use?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12121809010760566"/>
          <c:y val="1.9639661786988206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2604111986001755E-2"/>
          <c:y val="0.23703703703703705"/>
          <c:w val="0.87684033245844273"/>
          <c:h val="0.6337037037037036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F81BD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9CB084">
                  <a:lumMod val="75000"/>
                </a:srgb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 w="25400">
                <a:noFill/>
              </a:ln>
            </c:spPr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</c:dPt>
          <c:dLbls>
            <c:spPr>
              <a:noFill/>
              <a:ln w="25400"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'[ATHN Survey Report.xls]ATHN Survey Report'!$I$106:$I$108</c:f>
              <c:strCache>
                <c:ptCount val="3"/>
                <c:pt idx="0">
                  <c:v>Cloud-based</c:v>
                </c:pt>
                <c:pt idx="1">
                  <c:v>Server-Based</c:v>
                </c:pt>
                <c:pt idx="2">
                  <c:v>In house system</c:v>
                </c:pt>
              </c:strCache>
            </c:strRef>
          </c:cat>
          <c:val>
            <c:numRef>
              <c:f>'[ATHN Survey Report.xls]ATHN Survey Report'!$J$106:$J$108</c:f>
              <c:numCache>
                <c:formatCode>0%</c:formatCode>
                <c:ptCount val="3"/>
                <c:pt idx="0">
                  <c:v>0.37</c:v>
                </c:pt>
                <c:pt idx="1">
                  <c:v>0.47</c:v>
                </c:pt>
                <c:pt idx="2">
                  <c:v>0.16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0736512"/>
        <c:axId val="240758784"/>
      </c:barChart>
      <c:catAx>
        <c:axId val="24073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40758784"/>
        <c:crosses val="autoZero"/>
        <c:auto val="1"/>
        <c:lblAlgn val="ctr"/>
        <c:lblOffset val="100"/>
        <c:noMultiLvlLbl val="0"/>
      </c:catAx>
      <c:valAx>
        <c:axId val="2407587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ln w="9525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40736512"/>
        <c:crosses val="autoZero"/>
        <c:crossBetween val="between"/>
        <c:majorUnit val="0.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1"/>
    </mc:Choice>
    <mc:Fallback>
      <c:style val="21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most important</a:t>
            </a:r>
            <a:r>
              <a:rPr lang="en-US" sz="16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 to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look at when you purchase an EHR service?</a:t>
            </a: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c:spPr>
          <c:invertIfNegative val="0"/>
          <c:cat>
            <c:strRef>
              <c:f>'[ATHN Survey Report.xls]ATHN Survey Report'!$J$124:$J$129</c:f>
              <c:strCache>
                <c:ptCount val="6"/>
                <c:pt idx="0">
                  <c:v>Other</c:v>
                </c:pt>
                <c:pt idx="1">
                  <c:v>Brand</c:v>
                </c:pt>
                <c:pt idx="2">
                  <c:v>Price</c:v>
                </c:pt>
                <c:pt idx="3">
                  <c:v>Technical Support</c:v>
                </c:pt>
                <c:pt idx="4">
                  <c:v>Quality </c:v>
                </c:pt>
                <c:pt idx="5">
                  <c:v>Ease of Use</c:v>
                </c:pt>
              </c:strCache>
            </c:strRef>
          </c:cat>
          <c:val>
            <c:numRef>
              <c:f>'[ATHN Survey Report.xls]ATHN Survey Report'!$K$124:$K$129</c:f>
              <c:numCache>
                <c:formatCode>0%</c:formatCode>
                <c:ptCount val="6"/>
                <c:pt idx="0">
                  <c:v>0.05</c:v>
                </c:pt>
                <c:pt idx="1">
                  <c:v>0.05</c:v>
                </c:pt>
                <c:pt idx="2">
                  <c:v>0.53</c:v>
                </c:pt>
                <c:pt idx="3">
                  <c:v>0.57999999999999996</c:v>
                </c:pt>
                <c:pt idx="4">
                  <c:v>0.63</c:v>
                </c:pt>
                <c:pt idx="5">
                  <c:v>0.78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0481024"/>
        <c:axId val="240482560"/>
      </c:barChart>
      <c:catAx>
        <c:axId val="240481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240482560"/>
        <c:crosses val="autoZero"/>
        <c:auto val="1"/>
        <c:lblAlgn val="ctr"/>
        <c:lblOffset val="100"/>
        <c:noMultiLvlLbl val="0"/>
      </c:catAx>
      <c:valAx>
        <c:axId val="240482560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24048102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r>
              <a:rPr lang="en-US"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satisfied are you with your current EHR</a:t>
            </a:r>
            <a:r>
              <a:rPr lang="en-US" sz="1600" b="1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Practice Management System?</a:t>
            </a:r>
            <a:endParaRPr lang="en-US" sz="1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14818024133671087"/>
          <c:y val="5.3107910006232502E-3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'[ATHN Survey Report.xls]ATHN Survey Report'!$L$176</c:f>
              <c:strCache>
                <c:ptCount val="1"/>
                <c:pt idx="0">
                  <c:v>Cloud-based System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'[ATHN Survey Report.xls]ATHN Survey Report'!$O$187:$O$189</c:f>
              <c:strCache>
                <c:ptCount val="3"/>
                <c:pt idx="0">
                  <c:v>Very Unsastified</c:v>
                </c:pt>
                <c:pt idx="1">
                  <c:v>Unsatisfied</c:v>
                </c:pt>
                <c:pt idx="2">
                  <c:v>Satisfied + Very Satisfied</c:v>
                </c:pt>
              </c:strCache>
            </c:strRef>
          </c:cat>
          <c:val>
            <c:numRef>
              <c:f>'[ATHN Survey Report.xls]ATHN Survey Report'!$N$176:$P$176</c:f>
              <c:numCache>
                <c:formatCode>0%</c:formatCode>
                <c:ptCount val="3"/>
                <c:pt idx="0">
                  <c:v>0.01</c:v>
                </c:pt>
                <c:pt idx="1">
                  <c:v>0.16000000000000003</c:v>
                </c:pt>
                <c:pt idx="2">
                  <c:v>0.83</c:v>
                </c:pt>
              </c:numCache>
            </c:numRef>
          </c:val>
        </c:ser>
        <c:ser>
          <c:idx val="1"/>
          <c:order val="1"/>
          <c:tx>
            <c:strRef>
              <c:f>'[ATHN Survey Report.xls]ATHN Survey Report'!$L$177</c:f>
              <c:strCache>
                <c:ptCount val="1"/>
                <c:pt idx="0">
                  <c:v>Server-based System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'[ATHN Survey Report.xls]ATHN Survey Report'!$O$187:$O$189</c:f>
              <c:strCache>
                <c:ptCount val="3"/>
                <c:pt idx="0">
                  <c:v>Very Unsastified</c:v>
                </c:pt>
                <c:pt idx="1">
                  <c:v>Unsatisfied</c:v>
                </c:pt>
                <c:pt idx="2">
                  <c:v>Satisfied + Very Satisfied</c:v>
                </c:pt>
              </c:strCache>
            </c:strRef>
          </c:cat>
          <c:val>
            <c:numRef>
              <c:f>'[ATHN Survey Report.xls]ATHN Survey Report'!$N$177:$P$177</c:f>
              <c:numCache>
                <c:formatCode>0%</c:formatCode>
                <c:ptCount val="3"/>
                <c:pt idx="0">
                  <c:v>0.12</c:v>
                </c:pt>
                <c:pt idx="1">
                  <c:v>0.61</c:v>
                </c:pt>
                <c:pt idx="2">
                  <c:v>0.27</c:v>
                </c:pt>
              </c:numCache>
            </c:numRef>
          </c:val>
        </c:ser>
        <c:ser>
          <c:idx val="2"/>
          <c:order val="2"/>
          <c:tx>
            <c:strRef>
              <c:f>'[ATHN Survey Report.xls]ATHN Survey Report'!$L$178</c:f>
              <c:strCache>
                <c:ptCount val="1"/>
                <c:pt idx="0">
                  <c:v>In-house System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'[ATHN Survey Report.xls]ATHN Survey Report'!$O$187:$O$189</c:f>
              <c:strCache>
                <c:ptCount val="3"/>
                <c:pt idx="0">
                  <c:v>Very Unsastified</c:v>
                </c:pt>
                <c:pt idx="1">
                  <c:v>Unsatisfied</c:v>
                </c:pt>
                <c:pt idx="2">
                  <c:v>Satisfied + Very Satisfied</c:v>
                </c:pt>
              </c:strCache>
            </c:strRef>
          </c:cat>
          <c:val>
            <c:numRef>
              <c:f>'[ATHN Survey Report.xls]ATHN Survey Report'!$N$178:$P$178</c:f>
              <c:numCache>
                <c:formatCode>0%</c:formatCode>
                <c:ptCount val="3"/>
                <c:pt idx="0">
                  <c:v>0.32</c:v>
                </c:pt>
                <c:pt idx="1">
                  <c:v>0.47</c:v>
                </c:pt>
                <c:pt idx="2">
                  <c:v>0.21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40538368"/>
        <c:axId val="240539904"/>
      </c:barChart>
      <c:catAx>
        <c:axId val="24053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 b="1">
                <a:solidFill>
                  <a:schemeClr val="bg1"/>
                </a:solidFill>
              </a:defRPr>
            </a:pPr>
            <a:endParaRPr lang="en-US"/>
          </a:p>
        </c:txPr>
        <c:crossAx val="240539904"/>
        <c:crosses val="autoZero"/>
        <c:auto val="1"/>
        <c:lblAlgn val="ctr"/>
        <c:lblOffset val="100"/>
        <c:noMultiLvlLbl val="0"/>
      </c:catAx>
      <c:valAx>
        <c:axId val="24053990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200" b="1">
                <a:solidFill>
                  <a:schemeClr val="bg1"/>
                </a:solidFill>
              </a:defRPr>
            </a:pPr>
            <a:endParaRPr lang="en-US"/>
          </a:p>
        </c:txPr>
        <c:crossAx val="240538368"/>
        <c:crosses val="autoZero"/>
        <c:crossBetween val="between"/>
        <c:majorUnit val="0.2"/>
      </c:valAx>
      <c:spPr>
        <a:noFill/>
      </c:spPr>
    </c:plotArea>
    <c:legend>
      <c:legendPos val="b"/>
      <c:layout>
        <c:manualLayout>
          <c:xMode val="edge"/>
          <c:yMode val="edge"/>
          <c:x val="5.0000041595434488E-2"/>
          <c:y val="0.89964975113896717"/>
          <c:w val="0.90000008319086899"/>
          <c:h val="9.1431631246763012E-2"/>
        </c:manualLayout>
      </c:layout>
      <c:overlay val="0"/>
      <c:txPr>
        <a:bodyPr/>
        <a:lstStyle/>
        <a:p>
          <a:pPr>
            <a:defRPr sz="1400" b="1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would you prefer to change to a new Practice </a:t>
            </a:r>
            <a:r>
              <a:rPr 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Management/EHR</a:t>
            </a:r>
            <a:r>
              <a:rPr lang="en-US" sz="1600" b="1" baseline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system?</a:t>
            </a:r>
          </a:p>
        </c:rich>
      </c:tx>
      <c:layout>
        <c:manualLayout>
          <c:xMode val="edge"/>
          <c:yMode val="edge"/>
          <c:x val="0.18813474789067186"/>
          <c:y val="0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163136972148764"/>
          <c:y val="0.12543177020735069"/>
          <c:w val="0.47143165582407787"/>
          <c:h val="0.83635909141408538"/>
        </c:manualLayout>
      </c:layout>
      <c:pieChart>
        <c:varyColors val="1"/>
        <c:ser>
          <c:idx val="0"/>
          <c:order val="0"/>
          <c:spPr>
            <a:solidFill>
              <a:srgbClr val="FFC000"/>
            </a:solidFill>
            <a:ln>
              <a:noFill/>
            </a:ln>
          </c:spPr>
          <c:explosion val="3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explosion val="5"/>
            <c:spPr>
              <a:solidFill>
                <a:srgbClr val="9CB084">
                  <a:lumMod val="75000"/>
                </a:srgbClr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2.001042788425042E-2"/>
                  <c:y val="9.419427534871603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5523618927798751E-3"/>
                  <c:y val="-3.7580949786941236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2.2697584988052112E-2"/>
                  <c:y val="-2.545796882783633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5341901655748014"/>
                  <c:y val="-0.1189404134307657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400"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'[ATHN Survey Report.xls]ATHN Survey Report'!$L$159:$L$162</c:f>
              <c:strCache>
                <c:ptCount val="4"/>
                <c:pt idx="0">
                  <c:v>&gt;6 years</c:v>
                </c:pt>
                <c:pt idx="1">
                  <c:v>Between 1-3 Years</c:v>
                </c:pt>
                <c:pt idx="2">
                  <c:v>Between 3-6 Years</c:v>
                </c:pt>
                <c:pt idx="3">
                  <c:v>Within 1 Year</c:v>
                </c:pt>
              </c:strCache>
            </c:strRef>
          </c:cat>
          <c:val>
            <c:numRef>
              <c:f>'[ATHN Survey Report.xls]ATHN Survey Report'!$M$159:$M$162</c:f>
              <c:numCache>
                <c:formatCode>0%</c:formatCode>
                <c:ptCount val="4"/>
                <c:pt idx="0">
                  <c:v>0.04</c:v>
                </c:pt>
                <c:pt idx="1">
                  <c:v>0.21</c:v>
                </c:pt>
                <c:pt idx="2">
                  <c:v>0.11</c:v>
                </c:pt>
                <c:pt idx="3">
                  <c:v>0.64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4105559495402976E-2"/>
          <c:y val="3.0794638338244605E-2"/>
          <c:w val="0.94228289931547193"/>
          <c:h val="0.93841072332351083"/>
        </c:manualLayout>
      </c:layout>
      <c:pie3DChart>
        <c:varyColors val="1"/>
        <c:ser>
          <c:idx val="0"/>
          <c:order val="0"/>
          <c:spPr>
            <a:solidFill>
              <a:schemeClr val="accent3">
                <a:lumMod val="75000"/>
              </a:schemeClr>
            </a:solidFill>
          </c:spPr>
          <c:explosion val="25"/>
          <c:dPt>
            <c:idx val="0"/>
            <c:bubble3D val="0"/>
            <c:explosion val="4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1"/>
            <c:bubble3D val="0"/>
            <c:explosion val="20"/>
            <c:spPr>
              <a:solidFill>
                <a:srgbClr val="CC6600"/>
              </a:solidFill>
            </c:spPr>
          </c:dPt>
          <c:dPt>
            <c:idx val="2"/>
            <c:bubble3D val="0"/>
            <c:explosion val="13"/>
            <c:spPr>
              <a:solidFill>
                <a:srgbClr val="FFC000"/>
              </a:solidFill>
            </c:spPr>
          </c:dPt>
          <c:dLbls>
            <c:dLbl>
              <c:idx val="0"/>
              <c:layout>
                <c:manualLayout>
                  <c:x val="-0.28729435639177525"/>
                  <c:y val="-8.3268126640419951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55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9956572086108421"/>
                  <c:y val="-0.1421233185695538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18%</a:t>
                    </a:r>
                  </a:p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8394308710225538"/>
                  <c:y val="6.52557004593175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800" b="1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'[Presentation Graphs.xlsx]Physicians per Product'!$A$2:$A$4</c:f>
              <c:strCache>
                <c:ptCount val="3"/>
                <c:pt idx="0">
                  <c:v>Collector</c:v>
                </c:pt>
                <c:pt idx="1">
                  <c:v>Clinicals</c:v>
                </c:pt>
                <c:pt idx="2">
                  <c:v>Communicator</c:v>
                </c:pt>
              </c:strCache>
            </c:strRef>
          </c:cat>
          <c:val>
            <c:numRef>
              <c:f>'[Presentation Graphs.xlsx]Physicians per Product'!$B$2:$B$4</c:f>
              <c:numCache>
                <c:formatCode>0%</c:formatCode>
                <c:ptCount val="3"/>
                <c:pt idx="0">
                  <c:v>0.55000000000000004</c:v>
                </c:pt>
                <c:pt idx="1">
                  <c:v>0.18000000000000013</c:v>
                </c:pt>
                <c:pt idx="2">
                  <c:v>0.27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plotVisOnly val="1"/>
    <c:dispBlanksAs val="zero"/>
    <c:showDLblsOverMax val="0"/>
  </c:chart>
  <c:spPr>
    <a:ln>
      <a:noFill/>
    </a:ln>
  </c:spPr>
  <c:externalData r:id="rId1">
    <c:autoUpdate val="0"/>
  </c:externalData>
  <c:userShapes r:id="rId2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/>
            </a:pPr>
            <a:r>
              <a:rPr lang="en-US" sz="1600" b="1" i="0" u="none" strike="noStrike" baseline="0" dirty="0">
                <a:solidFill>
                  <a:schemeClr val="bg1"/>
                </a:solidFill>
                <a:effectLst/>
              </a:rPr>
              <a:t>What kind of Practice Management or EHR system would you want to switch to</a:t>
            </a:r>
            <a:r>
              <a:rPr lang="en-US" sz="1600" b="1" i="0" u="none" strike="noStrike" baseline="0" dirty="0" smtClean="0">
                <a:solidFill>
                  <a:schemeClr val="bg1"/>
                </a:solidFill>
                <a:effectLst/>
              </a:rPr>
              <a:t>? (</a:t>
            </a:r>
            <a:r>
              <a:rPr lang="en-US" sz="1600" b="1" i="0" u="none" strike="noStrike" baseline="0" dirty="0">
                <a:solidFill>
                  <a:schemeClr val="bg1"/>
                </a:solidFill>
                <a:effectLst/>
              </a:rPr>
              <a:t>figure represents respondents who are currently server-based)</a:t>
            </a:r>
            <a:endParaRPr lang="en-US" sz="1600" i="0" u="none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4463188976377953"/>
          <c:y val="6.0185185185185182E-2"/>
        </c:manualLayout>
      </c:layout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explosion val="16"/>
          <c:dPt>
            <c:idx val="0"/>
            <c:bubble3D val="0"/>
            <c:spPr>
              <a:solidFill>
                <a:srgbClr val="9CB084">
                  <a:lumMod val="75000"/>
                </a:srgbClr>
              </a:solidFill>
              <a:ln>
                <a:solidFill>
                  <a:schemeClr val="accent3">
                    <a:lumMod val="75000"/>
                  </a:schemeClr>
                </a:solidFill>
              </a:ln>
            </c:spPr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Lbls>
            <c:dLbl>
              <c:idx val="0"/>
              <c:layout>
                <c:manualLayout>
                  <c:x val="-0.27526657917638775"/>
                  <c:y val="-0.2566064088117193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685929124899649"/>
                  <c:y val="0.1012710057305460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'[ATHN Survey Report.xls]Sheet1'!$A$3:$A$4</c:f>
              <c:strCache>
                <c:ptCount val="2"/>
                <c:pt idx="0">
                  <c:v>Switch to Cloud-Based</c:v>
                </c:pt>
                <c:pt idx="1">
                  <c:v>Switch to Other</c:v>
                </c:pt>
              </c:strCache>
            </c:strRef>
          </c:cat>
          <c:val>
            <c:numRef>
              <c:f>'[ATHN Survey Report.xls]Sheet1'!$B$3:$B$4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bg1"/>
                </a:solidFill>
              </a:rPr>
              <a:t>Technical Support Rating According to Customers</a:t>
            </a:r>
          </a:p>
        </c:rich>
      </c:tx>
      <c:layout/>
      <c:overlay val="0"/>
      <c:spPr>
        <a:noFill/>
        <a:ln w="25400">
          <a:noFill/>
        </a:ln>
      </c:spPr>
    </c:title>
    <c:autoTitleDeleted val="0"/>
    <c:plotArea>
      <c:layout/>
      <c:bubbleChart>
        <c:varyColors val="0"/>
        <c:ser>
          <c:idx val="0"/>
          <c:order val="0"/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CB084">
                  <a:lumMod val="75000"/>
                </a:srgb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 w="25400">
                <a:noFill/>
              </a:ln>
            </c:spPr>
          </c:dPt>
          <c:xVal>
            <c:strRef>
              <c:f>'[ATHN Survey Report.xls]Graphs'!$J$1:$K$1</c:f>
              <c:strCache>
                <c:ptCount val="2"/>
                <c:pt idx="0">
                  <c:v>Cloud-based</c:v>
                </c:pt>
                <c:pt idx="1">
                  <c:v>Server-Based</c:v>
                </c:pt>
              </c:strCache>
            </c:strRef>
          </c:xVal>
          <c:yVal>
            <c:numRef>
              <c:f>'[ATHN Survey Report.xls]Graphs'!$J$2:$K$2</c:f>
              <c:numCache>
                <c:formatCode>General</c:formatCode>
                <c:ptCount val="2"/>
                <c:pt idx="0">
                  <c:v>4.2</c:v>
                </c:pt>
                <c:pt idx="1">
                  <c:v>2.7</c:v>
                </c:pt>
              </c:numCache>
            </c:numRef>
          </c:yVal>
          <c:bubbleSize>
            <c:numLit>
              <c:formatCode>General</c:formatCode>
              <c:ptCount val="2"/>
              <c:pt idx="0">
                <c:v>1</c:v>
              </c:pt>
              <c:pt idx="1">
                <c:v>1</c:v>
              </c:pt>
            </c:numLit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70"/>
        <c:showNegBubbles val="0"/>
        <c:axId val="240703744"/>
        <c:axId val="240779264"/>
      </c:bubbleChart>
      <c:valAx>
        <c:axId val="240703744"/>
        <c:scaling>
          <c:orientation val="minMax"/>
        </c:scaling>
        <c:delete val="1"/>
        <c:axPos val="b"/>
        <c:majorTickMark val="out"/>
        <c:minorTickMark val="none"/>
        <c:tickLblPos val="nextTo"/>
        <c:crossAx val="240779264"/>
        <c:crosses val="autoZero"/>
        <c:crossBetween val="midCat"/>
      </c:valAx>
      <c:valAx>
        <c:axId val="2407792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0703744"/>
        <c:crosses val="autoZero"/>
        <c:crossBetween val="midCat"/>
        <c:majorUnit val="1"/>
      </c:valAx>
      <c:spPr>
        <a:noFill/>
        <a:ln w="25400">
          <a:noFill/>
        </a:ln>
      </c:spPr>
    </c:plotArea>
    <c:legend>
      <c:legendPos val="b"/>
      <c:layout/>
      <c:overlay val="0"/>
      <c:spPr>
        <a:noFill/>
        <a:ln w="25400">
          <a:noFill/>
        </a:ln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1"/>
    </mc:Choice>
    <mc:Fallback>
      <c:style val="21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you use a mobile application for clinical reference?</a:t>
            </a:r>
          </a:p>
        </c:rich>
      </c:tx>
      <c:layout>
        <c:manualLayout>
          <c:xMode val="edge"/>
          <c:yMode val="edge"/>
          <c:x val="0.17488539230341615"/>
          <c:y val="4.835932208249262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1.3953820169959856E-2"/>
          <c:y val="0.21628864100320794"/>
          <c:w val="0.96111111111111114"/>
          <c:h val="0.64164916885389323"/>
        </c:manualLayout>
      </c:layout>
      <c:ofPieChart>
        <c:ofPieType val="bar"/>
        <c:varyColors val="1"/>
        <c:ser>
          <c:idx val="0"/>
          <c:order val="0"/>
          <c:dPt>
            <c:idx val="0"/>
            <c:bubble3D val="0"/>
            <c:spPr>
              <a:solidFill>
                <a:srgbClr val="9CB084">
                  <a:lumMod val="75000"/>
                </a:srgbClr>
              </a:solidFill>
            </c:spPr>
          </c:dPt>
          <c:dPt>
            <c:idx val="1"/>
            <c:bubble3D val="0"/>
            <c:spPr>
              <a:solidFill>
                <a:srgbClr val="FFC000"/>
              </a:solidFill>
            </c:spPr>
          </c:dPt>
          <c:dPt>
            <c:idx val="2"/>
            <c:bubble3D val="0"/>
            <c:spPr>
              <a:solidFill>
                <a:schemeClr val="accent6">
                  <a:lumMod val="50000"/>
                </a:schemeClr>
              </a:solidFill>
            </c:spPr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Lbls>
            <c:dLbl>
              <c:idx val="0"/>
              <c:layout>
                <c:manualLayout>
                  <c:x val="0.15793406422129799"/>
                  <c:y val="-6.8742361959782242E-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9.4177790140064013E-2"/>
                  <c:y val="1.422333002426253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9.4177790140064013E-2"/>
                  <c:y val="0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2966030064355047"/>
                  <c:y val="-6.8742361959782242E-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'[ATHN Survey Report.xls]ATHN Survey Report'!$P$216:$P$218</c:f>
              <c:strCache>
                <c:ptCount val="3"/>
                <c:pt idx="0">
                  <c:v>Yes</c:v>
                </c:pt>
                <c:pt idx="1">
                  <c:v>No - Will use in future</c:v>
                </c:pt>
                <c:pt idx="2">
                  <c:v>No - Won't use it in future</c:v>
                </c:pt>
              </c:strCache>
            </c:strRef>
          </c:cat>
          <c:val>
            <c:numRef>
              <c:f>'[ATHN Survey Report.xls]ATHN Survey Report'!$Q$216:$Q$218</c:f>
              <c:numCache>
                <c:formatCode>0%</c:formatCode>
                <c:ptCount val="3"/>
                <c:pt idx="0">
                  <c:v>0.68</c:v>
                </c:pt>
                <c:pt idx="1">
                  <c:v>0.25900000000000001</c:v>
                </c:pt>
                <c:pt idx="2">
                  <c:v>6.0999999999999999E-2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os"/>
        <c:splitPos val="2"/>
        <c:secondPieSize val="75"/>
        <c:serLines>
          <c:spPr>
            <a:ln>
              <a:solidFill>
                <a:sysClr val="window" lastClr="FFFFFF"/>
              </a:solidFill>
            </a:ln>
          </c:spPr>
        </c:serLines>
      </c:ofPieChart>
      <c:spPr>
        <a:noFill/>
        <a:ln w="25400">
          <a:noFill/>
        </a:ln>
      </c:spPr>
    </c:plotArea>
    <c:legend>
      <c:legendPos val="b"/>
      <c:layout/>
      <c:overlay val="0"/>
      <c:txPr>
        <a:bodyPr/>
        <a:lstStyle/>
        <a:p>
          <a:pPr>
            <a:defRPr sz="1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sz="2000" b="1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often do you use mobile clinical reference applications?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16992229592944733"/>
          <c:y val="2.4788689127298012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684634488650737"/>
          <c:y val="0.15272379355508459"/>
          <c:w val="0.55055650162958081"/>
          <c:h val="0.75673561682496859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explosion val="3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9CB084">
                  <a:lumMod val="75000"/>
                </a:srgb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4.3516041069674384E-4"/>
                  <c:y val="-1.008658997859463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1.0547341516697801E-3"/>
                  <c:y val="-3.7493445598658021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0097315189630574E-3"/>
                  <c:y val="-0.1036164784270344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6.2331705633386853E-3"/>
                  <c:y val="3.569074877934915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400">
                <a:noFill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'[ATHN Survey Report.xls]ATHN Survey Report'!$L$228:$L$231</c:f>
              <c:strCache>
                <c:ptCount val="4"/>
                <c:pt idx="0">
                  <c:v>&lt; Once a month</c:v>
                </c:pt>
                <c:pt idx="1">
                  <c:v>1-2 days/week</c:v>
                </c:pt>
                <c:pt idx="2">
                  <c:v>3-4 days/week</c:v>
                </c:pt>
                <c:pt idx="3">
                  <c:v>Every day</c:v>
                </c:pt>
              </c:strCache>
            </c:strRef>
          </c:cat>
          <c:val>
            <c:numRef>
              <c:f>'[ATHN Survey Report.xls]ATHN Survey Report'!$M$228:$M$231</c:f>
              <c:numCache>
                <c:formatCode>0%</c:formatCode>
                <c:ptCount val="4"/>
                <c:pt idx="0">
                  <c:v>4.2999999999999997E-2</c:v>
                </c:pt>
                <c:pt idx="1">
                  <c:v>0.14700000000000002</c:v>
                </c:pt>
                <c:pt idx="2">
                  <c:v>0.56999999999999995</c:v>
                </c:pt>
                <c:pt idx="3">
                  <c:v>0.24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88"/>
      </c:pieChart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spPr>
            <a:solidFill>
              <a:schemeClr val="accent3">
                <a:lumMod val="75000"/>
              </a:schemeClr>
            </a:solidFill>
          </c:spPr>
          <c:explosion val="25"/>
          <c:dPt>
            <c:idx val="0"/>
            <c:bubble3D val="0"/>
            <c:explosion val="4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1"/>
            <c:bubble3D val="0"/>
            <c:explosion val="20"/>
            <c:spPr>
              <a:noFill/>
            </c:spPr>
          </c:dPt>
          <c:dPt>
            <c:idx val="2"/>
            <c:bubble3D val="0"/>
            <c:explosion val="13"/>
            <c:spPr>
              <a:noFill/>
            </c:spPr>
          </c:dPt>
          <c:dLbls>
            <c:dLbl>
              <c:idx val="0"/>
              <c:layout>
                <c:manualLayout>
                  <c:x val="-0.28729435639177525"/>
                  <c:y val="-8.3268126640419951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55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5.5555567128185462E-2"/>
                  <c:y val="-1.0416666666666666E-2"/>
                </c:manualLayout>
              </c:layout>
              <c:tx>
                <c:rich>
                  <a:bodyPr/>
                  <a:lstStyle/>
                  <a:p>
                    <a:endParaRPr lang="en-US" dirty="0" smtClean="0">
                      <a:solidFill>
                        <a:schemeClr val="tx1"/>
                      </a:solidFill>
                    </a:endParaRPr>
                  </a:p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US" sz="1800" b="1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'[Presentation Graphs.xlsx]Physicians per Product'!$A$2:$A$4</c:f>
              <c:strCache>
                <c:ptCount val="3"/>
                <c:pt idx="0">
                  <c:v>Collector</c:v>
                </c:pt>
                <c:pt idx="1">
                  <c:v>Clinicals</c:v>
                </c:pt>
                <c:pt idx="2">
                  <c:v>Communicator</c:v>
                </c:pt>
              </c:strCache>
            </c:strRef>
          </c:cat>
          <c:val>
            <c:numRef>
              <c:f>'[Presentation Graphs.xlsx]Physicians per Product'!$B$2:$B$4</c:f>
              <c:numCache>
                <c:formatCode>0%</c:formatCode>
                <c:ptCount val="3"/>
                <c:pt idx="0">
                  <c:v>0.55000000000000004</c:v>
                </c:pt>
                <c:pt idx="1">
                  <c:v>0.18000000000000013</c:v>
                </c:pt>
                <c:pt idx="2">
                  <c:v>0.27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zero"/>
    <c:showDLblsOverMax val="0"/>
  </c:chart>
  <c:spPr>
    <a:ln>
      <a:noFill/>
    </a:ln>
  </c:sp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439154155554338E-2"/>
          <c:y val="2.34375E-2"/>
          <c:w val="0.94179892967523426"/>
          <c:h val="0.94270833333333337"/>
        </c:manualLayout>
      </c:layout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plotVisOnly val="1"/>
    <c:dispBlanksAs val="zero"/>
    <c:showDLblsOverMax val="0"/>
  </c:chart>
  <c:spPr>
    <a:ln>
      <a:noFill/>
    </a:ln>
  </c:sp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439154155554338E-2"/>
          <c:y val="2.34375E-2"/>
          <c:w val="0.94179892967523426"/>
          <c:h val="0.94270833333333337"/>
        </c:manualLayout>
      </c:layout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plotVisOnly val="1"/>
    <c:dispBlanksAs val="zero"/>
    <c:showDLblsOverMax val="0"/>
  </c:chart>
  <c:spPr>
    <a:ln>
      <a:noFill/>
    </a:ln>
  </c:sp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165378696948968E-2"/>
          <c:y val="0.1392515230635335"/>
          <c:w val="0.89140812216934295"/>
          <c:h val="0.6671965728469970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'[Copy of graphs v5.xlsx]New Physicians'!$A$5</c:f>
              <c:strCache>
                <c:ptCount val="1"/>
                <c:pt idx="0">
                  <c:v>Cross Selling  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'[Copy of graphs v5.xlsx]New Physicians'!$B$2:$M$2</c:f>
              <c:strCache>
                <c:ptCount val="12"/>
                <c:pt idx="0">
                  <c:v>FY07</c:v>
                </c:pt>
                <c:pt idx="1">
                  <c:v>FY08</c:v>
                </c:pt>
                <c:pt idx="2">
                  <c:v>FY09</c:v>
                </c:pt>
                <c:pt idx="3">
                  <c:v>FY10</c:v>
                </c:pt>
                <c:pt idx="4">
                  <c:v>FY11</c:v>
                </c:pt>
                <c:pt idx="5">
                  <c:v>FY12</c:v>
                </c:pt>
                <c:pt idx="6">
                  <c:v>FY13F</c:v>
                </c:pt>
                <c:pt idx="7">
                  <c:v>FY14E</c:v>
                </c:pt>
                <c:pt idx="8">
                  <c:v>FY15E</c:v>
                </c:pt>
                <c:pt idx="9">
                  <c:v>FY16E</c:v>
                </c:pt>
                <c:pt idx="10">
                  <c:v>FY17E</c:v>
                </c:pt>
                <c:pt idx="11">
                  <c:v>FY18E</c:v>
                </c:pt>
              </c:strCache>
            </c:strRef>
          </c:cat>
          <c:val>
            <c:numRef>
              <c:f>'C:\Users\Administrator\Documents\BSAS\BSAS\[Copy of total phisician 2V.xlsx]New Physicians to ATHN '!$B$5:$M$5</c:f>
              <c:numCache>
                <c:formatCode>General</c:formatCode>
                <c:ptCount val="12"/>
                <c:pt idx="0">
                  <c:v>2355.75</c:v>
                </c:pt>
                <c:pt idx="1">
                  <c:v>3922.2</c:v>
                </c:pt>
                <c:pt idx="2">
                  <c:v>4991.7</c:v>
                </c:pt>
                <c:pt idx="3">
                  <c:v>7810.5999999999995</c:v>
                </c:pt>
                <c:pt idx="4">
                  <c:v>11189.5</c:v>
                </c:pt>
                <c:pt idx="5">
                  <c:v>16139.55</c:v>
                </c:pt>
                <c:pt idx="6">
                  <c:v>24279.307500000003</c:v>
                </c:pt>
                <c:pt idx="7">
                  <c:v>27654.085500000005</c:v>
                </c:pt>
                <c:pt idx="8">
                  <c:v>38323.015425000005</c:v>
                </c:pt>
                <c:pt idx="9">
                  <c:v>43088.392353125011</c:v>
                </c:pt>
                <c:pt idx="10">
                  <c:v>69563.195612062525</c:v>
                </c:pt>
                <c:pt idx="11">
                  <c:v>107987.03308899848</c:v>
                </c:pt>
              </c:numCache>
            </c:numRef>
          </c:val>
        </c:ser>
        <c:ser>
          <c:idx val="1"/>
          <c:order val="1"/>
          <c:tx>
            <c:strRef>
              <c:f>'[Copy of graphs v5.xlsx]New Physicians'!$A$6</c:f>
              <c:strCache>
                <c:ptCount val="1"/>
                <c:pt idx="0">
                  <c:v>EHR Stimulation Program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'[Copy of graphs v5.xlsx]New Physicians'!$B$2:$M$2</c:f>
              <c:strCache>
                <c:ptCount val="12"/>
                <c:pt idx="0">
                  <c:v>FY07</c:v>
                </c:pt>
                <c:pt idx="1">
                  <c:v>FY08</c:v>
                </c:pt>
                <c:pt idx="2">
                  <c:v>FY09</c:v>
                </c:pt>
                <c:pt idx="3">
                  <c:v>FY10</c:v>
                </c:pt>
                <c:pt idx="4">
                  <c:v>FY11</c:v>
                </c:pt>
                <c:pt idx="5">
                  <c:v>FY12</c:v>
                </c:pt>
                <c:pt idx="6">
                  <c:v>FY13F</c:v>
                </c:pt>
                <c:pt idx="7">
                  <c:v>FY14E</c:v>
                </c:pt>
                <c:pt idx="8">
                  <c:v>FY15E</c:v>
                </c:pt>
                <c:pt idx="9">
                  <c:v>FY16E</c:v>
                </c:pt>
                <c:pt idx="10">
                  <c:v>FY17E</c:v>
                </c:pt>
                <c:pt idx="11">
                  <c:v>FY18E</c:v>
                </c:pt>
              </c:strCache>
            </c:strRef>
          </c:cat>
          <c:val>
            <c:numRef>
              <c:f>'C:\Users\Administrator\Documents\BSAS\BSAS\[Copy of total phisician 2V.xlsx]New Physicians to ATHN '!$B$6:$M$6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1758.35</c:v>
                </c:pt>
                <c:pt idx="5">
                  <c:v>2766.7799999999997</c:v>
                </c:pt>
                <c:pt idx="6">
                  <c:v>6243.250500000001</c:v>
                </c:pt>
                <c:pt idx="7">
                  <c:v>9218.0285000000022</c:v>
                </c:pt>
                <c:pt idx="8">
                  <c:v>10219.470780000001</c:v>
                </c:pt>
                <c:pt idx="9">
                  <c:v>13788.285553000003</c:v>
                </c:pt>
                <c:pt idx="10">
                  <c:v>13912.639122412505</c:v>
                </c:pt>
                <c:pt idx="11">
                  <c:v>9256.0314076284412</c:v>
                </c:pt>
              </c:numCache>
            </c:numRef>
          </c:val>
        </c:ser>
        <c:ser>
          <c:idx val="2"/>
          <c:order val="2"/>
          <c:tx>
            <c:strRef>
              <c:f>'[Copy of graphs v5.xlsx]New Physicians'!$A$7</c:f>
              <c:strCache>
                <c:ptCount val="1"/>
                <c:pt idx="0">
                  <c:v>Cloud Based 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'[Copy of graphs v5.xlsx]New Physicians'!$B$2:$M$2</c:f>
              <c:strCache>
                <c:ptCount val="12"/>
                <c:pt idx="0">
                  <c:v>FY07</c:v>
                </c:pt>
                <c:pt idx="1">
                  <c:v>FY08</c:v>
                </c:pt>
                <c:pt idx="2">
                  <c:v>FY09</c:v>
                </c:pt>
                <c:pt idx="3">
                  <c:v>FY10</c:v>
                </c:pt>
                <c:pt idx="4">
                  <c:v>FY11</c:v>
                </c:pt>
                <c:pt idx="5">
                  <c:v>FY12</c:v>
                </c:pt>
                <c:pt idx="6">
                  <c:v>FY13F</c:v>
                </c:pt>
                <c:pt idx="7">
                  <c:v>FY14E</c:v>
                </c:pt>
                <c:pt idx="8">
                  <c:v>FY15E</c:v>
                </c:pt>
                <c:pt idx="9">
                  <c:v>FY16E</c:v>
                </c:pt>
                <c:pt idx="10">
                  <c:v>FY17E</c:v>
                </c:pt>
                <c:pt idx="11">
                  <c:v>FY18E</c:v>
                </c:pt>
              </c:strCache>
            </c:strRef>
          </c:cat>
          <c:val>
            <c:numRef>
              <c:f>'C:\Users\Administrator\Documents\BSAS\BSAS\[Copy of total phisician 2V.xlsx]New Physicians to ATHN '!$B$7:$M$7</c:f>
              <c:numCache>
                <c:formatCode>General</c:formatCode>
                <c:ptCount val="12"/>
                <c:pt idx="0">
                  <c:v>1413.45</c:v>
                </c:pt>
                <c:pt idx="1">
                  <c:v>2614.8000000000002</c:v>
                </c:pt>
                <c:pt idx="2">
                  <c:v>4159.75</c:v>
                </c:pt>
                <c:pt idx="3">
                  <c:v>5802.16</c:v>
                </c:pt>
                <c:pt idx="4">
                  <c:v>11189.5</c:v>
                </c:pt>
                <c:pt idx="5">
                  <c:v>16139.55</c:v>
                </c:pt>
                <c:pt idx="6">
                  <c:v>27747.780000000006</c:v>
                </c:pt>
                <c:pt idx="7">
                  <c:v>41481.128250000009</c:v>
                </c:pt>
                <c:pt idx="8">
                  <c:v>57484.523137500015</c:v>
                </c:pt>
                <c:pt idx="9">
                  <c:v>77559.106235625019</c:v>
                </c:pt>
                <c:pt idx="10">
                  <c:v>104344.79341809379</c:v>
                </c:pt>
                <c:pt idx="11">
                  <c:v>138840.47111442662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72335104"/>
        <c:axId val="172336640"/>
      </c:barChart>
      <c:catAx>
        <c:axId val="1723351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lang="en-US" sz="1400" b="1"/>
            </a:pPr>
            <a:endParaRPr lang="en-US"/>
          </a:p>
        </c:txPr>
        <c:crossAx val="172336640"/>
        <c:crosses val="autoZero"/>
        <c:auto val="1"/>
        <c:lblAlgn val="ctr"/>
        <c:lblOffset val="100"/>
        <c:noMultiLvlLbl val="0"/>
      </c:catAx>
      <c:valAx>
        <c:axId val="172336640"/>
        <c:scaling>
          <c:orientation val="minMax"/>
        </c:scaling>
        <c:delete val="0"/>
        <c:axPos val="l"/>
        <c:title>
          <c:tx>
            <c:rich>
              <a:bodyPr rot="0" vert="horz"/>
              <a:lstStyle/>
              <a:p>
                <a:pPr>
                  <a:defRPr sz="1400"/>
                </a:pPr>
                <a:r>
                  <a:rPr lang="en-US" sz="1400" dirty="0"/>
                  <a:t>Physician</a:t>
                </a:r>
                <a:r>
                  <a:rPr lang="en-US" sz="1400" baseline="0" dirty="0"/>
                  <a:t> number</a:t>
                </a:r>
              </a:p>
              <a:p>
                <a:pPr>
                  <a:defRPr sz="1400"/>
                </a:pPr>
                <a:r>
                  <a:rPr lang="en-US" sz="1400" baseline="0" dirty="0"/>
                  <a:t>in 000'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7.2072072072072073E-3"/>
              <c:y val="9.2731097907800888E-3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 w="9525">
            <a:solidFill>
              <a:schemeClr val="tx1"/>
            </a:solidFill>
          </a:ln>
        </c:spPr>
        <c:txPr>
          <a:bodyPr/>
          <a:lstStyle/>
          <a:p>
            <a:pPr>
              <a:defRPr lang="en-US" sz="1400" b="1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72335104"/>
        <c:crosses val="autoZero"/>
        <c:crossBetween val="between"/>
        <c:dispUnits>
          <c:builtInUnit val="thousands"/>
        </c:dispUnits>
      </c:valAx>
    </c:plotArea>
    <c:legend>
      <c:legendPos val="b"/>
      <c:layout>
        <c:manualLayout>
          <c:xMode val="edge"/>
          <c:yMode val="edge"/>
          <c:x val="2.5279088724322472E-2"/>
          <c:y val="0.87337366160704355"/>
          <c:w val="0.97409088946148659"/>
          <c:h val="0.10762251324328583"/>
        </c:manualLayout>
      </c:layout>
      <c:overlay val="0"/>
      <c:txPr>
        <a:bodyPr/>
        <a:lstStyle/>
        <a:p>
          <a:pPr>
            <a:defRPr lang="en-US" sz="1400" b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1"/>
    </mc:Choice>
    <mc:Fallback>
      <c:style val="21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ctr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r>
              <a:rPr lang="en-US" sz="24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Do you use a mobile 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application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for clinical reference?</a:t>
            </a:r>
          </a:p>
        </c:rich>
      </c:tx>
      <c:layout>
        <c:manualLayout>
          <c:xMode val="edge"/>
          <c:yMode val="edge"/>
          <c:x val="8.8646438552004603E-2"/>
          <c:y val="3.674474022660382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1.3953820169959856E-2"/>
          <c:y val="0.21628864100320794"/>
          <c:w val="0.96111111111111114"/>
          <c:h val="0.64164916885389323"/>
        </c:manualLayout>
      </c:layout>
      <c:ofPieChart>
        <c:ofPieType val="bar"/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rgbClr val="FFC000"/>
              </a:solidFill>
            </c:spPr>
          </c:dPt>
          <c:dPt>
            <c:idx val="2"/>
            <c:bubble3D val="0"/>
            <c:spPr>
              <a:solidFill>
                <a:schemeClr val="accent6">
                  <a:lumMod val="50000"/>
                </a:schemeClr>
              </a:solidFill>
            </c:spPr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Lbls>
            <c:dLbl>
              <c:idx val="0"/>
              <c:layout>
                <c:manualLayout>
                  <c:x val="0.14385417152969543"/>
                  <c:y val="2.5743657042869642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3755681290148619"/>
                  <c:y val="2.5743657042869642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'ATHN Survey Report'!$P$216:$P$218</c:f>
              <c:strCache>
                <c:ptCount val="3"/>
                <c:pt idx="0">
                  <c:v>Yes</c:v>
                </c:pt>
                <c:pt idx="1">
                  <c:v>No - Will use in future</c:v>
                </c:pt>
                <c:pt idx="2">
                  <c:v>No - Won't use it in future</c:v>
                </c:pt>
              </c:strCache>
            </c:strRef>
          </c:cat>
          <c:val>
            <c:numRef>
              <c:f>'ATHN Survey Report'!$Q$216:$Q$218</c:f>
              <c:numCache>
                <c:formatCode>0%</c:formatCode>
                <c:ptCount val="3"/>
                <c:pt idx="0">
                  <c:v>0.68</c:v>
                </c:pt>
                <c:pt idx="1">
                  <c:v>0.25900000000000001</c:v>
                </c:pt>
                <c:pt idx="2">
                  <c:v>6.0999999999999999E-2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pos"/>
        <c:splitPos val="2"/>
        <c:secondPieSize val="75"/>
        <c:serLines>
          <c:spPr>
            <a:ln>
              <a:solidFill>
                <a:schemeClr val="bg1"/>
              </a:solidFill>
            </a:ln>
          </c:spPr>
        </c:serLines>
      </c:ofPieChart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3.3591835235537458E-2"/>
          <c:y val="0.8959098082072513"/>
          <c:w val="0.89999987080134358"/>
          <c:h val="8.249395191917451E-2"/>
        </c:manualLayout>
      </c:layout>
      <c:overlay val="0"/>
      <c:txPr>
        <a:bodyPr/>
        <a:lstStyle/>
        <a:p>
          <a:pPr>
            <a:defRPr sz="1400" b="1">
              <a:solidFill>
                <a:schemeClr val="bg1"/>
              </a:solidFill>
              <a:latin typeface="+mn-lt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view3D>
      <c:rotX val="15"/>
      <c:rotY val="20"/>
      <c:depthPercent val="50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area3DChart>
        <c:grouping val="percentStacked"/>
        <c:varyColors val="0"/>
        <c:ser>
          <c:idx val="0"/>
          <c:order val="0"/>
          <c:tx>
            <c:strRef>
              <c:f>'[Copy of graphs v5.xlsx]Cross Selling'!$B$32</c:f>
              <c:strCache>
                <c:ptCount val="1"/>
                <c:pt idx="0">
                  <c:v>Triple Barrel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</c:spPr>
          <c:cat>
            <c:numRef>
              <c:f>'[Copy of graphs v5.xlsx]Cross Selling'!$A$33:$A$52</c:f>
              <c:numCache>
                <c:formatCode>[$-409]mmm\-yy;@</c:formatCode>
                <c:ptCount val="20"/>
                <c:pt idx="0">
                  <c:v>39873</c:v>
                </c:pt>
                <c:pt idx="1">
                  <c:v>39965</c:v>
                </c:pt>
                <c:pt idx="2">
                  <c:v>40057</c:v>
                </c:pt>
                <c:pt idx="3">
                  <c:v>40148</c:v>
                </c:pt>
                <c:pt idx="4">
                  <c:v>40238</c:v>
                </c:pt>
                <c:pt idx="5">
                  <c:v>40330</c:v>
                </c:pt>
                <c:pt idx="6">
                  <c:v>40422</c:v>
                </c:pt>
                <c:pt idx="7">
                  <c:v>40513</c:v>
                </c:pt>
                <c:pt idx="8">
                  <c:v>40603</c:v>
                </c:pt>
                <c:pt idx="9">
                  <c:v>40695</c:v>
                </c:pt>
                <c:pt idx="10">
                  <c:v>40787</c:v>
                </c:pt>
                <c:pt idx="11">
                  <c:v>40878</c:v>
                </c:pt>
                <c:pt idx="12">
                  <c:v>40969</c:v>
                </c:pt>
                <c:pt idx="13">
                  <c:v>41061</c:v>
                </c:pt>
                <c:pt idx="14">
                  <c:v>41153</c:v>
                </c:pt>
                <c:pt idx="15">
                  <c:v>41244</c:v>
                </c:pt>
                <c:pt idx="16">
                  <c:v>41334</c:v>
                </c:pt>
                <c:pt idx="17">
                  <c:v>41438</c:v>
                </c:pt>
                <c:pt idx="18">
                  <c:v>41530</c:v>
                </c:pt>
                <c:pt idx="19">
                  <c:v>41621</c:v>
                </c:pt>
              </c:numCache>
            </c:numRef>
          </c:cat>
          <c:val>
            <c:numRef>
              <c:f>'[Copy of graphs v5.xlsx]Cross Selling'!$B$33:$B$52</c:f>
              <c:numCache>
                <c:formatCode>0%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0.15</c:v>
                </c:pt>
                <c:pt idx="6">
                  <c:v>0.2</c:v>
                </c:pt>
                <c:pt idx="7">
                  <c:v>0.18</c:v>
                </c:pt>
                <c:pt idx="8">
                  <c:v>0.23</c:v>
                </c:pt>
                <c:pt idx="9">
                  <c:v>0.35</c:v>
                </c:pt>
                <c:pt idx="10">
                  <c:v>0.39</c:v>
                </c:pt>
                <c:pt idx="11">
                  <c:v>0.4</c:v>
                </c:pt>
                <c:pt idx="12">
                  <c:v>0.42</c:v>
                </c:pt>
                <c:pt idx="13">
                  <c:v>0.62</c:v>
                </c:pt>
                <c:pt idx="14">
                  <c:v>0.68</c:v>
                </c:pt>
                <c:pt idx="15">
                  <c:v>0.67</c:v>
                </c:pt>
                <c:pt idx="16">
                  <c:v>0.7</c:v>
                </c:pt>
                <c:pt idx="17">
                  <c:v>0.69</c:v>
                </c:pt>
                <c:pt idx="18">
                  <c:v>0.26</c:v>
                </c:pt>
                <c:pt idx="19">
                  <c:v>0.67</c:v>
                </c:pt>
              </c:numCache>
            </c:numRef>
          </c:val>
        </c:ser>
        <c:ser>
          <c:idx val="1"/>
          <c:order val="1"/>
          <c:tx>
            <c:strRef>
              <c:f>'[Copy of graphs v5.xlsx]Cross Selling'!$C$32</c:f>
              <c:strCache>
                <c:ptCount val="1"/>
                <c:pt idx="0">
                  <c:v>Double Barrel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cat>
            <c:numRef>
              <c:f>'[Copy of graphs v5.xlsx]Cross Selling'!$A$33:$A$52</c:f>
              <c:numCache>
                <c:formatCode>[$-409]mmm\-yy;@</c:formatCode>
                <c:ptCount val="20"/>
                <c:pt idx="0">
                  <c:v>39873</c:v>
                </c:pt>
                <c:pt idx="1">
                  <c:v>39965</c:v>
                </c:pt>
                <c:pt idx="2">
                  <c:v>40057</c:v>
                </c:pt>
                <c:pt idx="3">
                  <c:v>40148</c:v>
                </c:pt>
                <c:pt idx="4">
                  <c:v>40238</c:v>
                </c:pt>
                <c:pt idx="5">
                  <c:v>40330</c:v>
                </c:pt>
                <c:pt idx="6">
                  <c:v>40422</c:v>
                </c:pt>
                <c:pt idx="7">
                  <c:v>40513</c:v>
                </c:pt>
                <c:pt idx="8">
                  <c:v>40603</c:v>
                </c:pt>
                <c:pt idx="9">
                  <c:v>40695</c:v>
                </c:pt>
                <c:pt idx="10">
                  <c:v>40787</c:v>
                </c:pt>
                <c:pt idx="11">
                  <c:v>40878</c:v>
                </c:pt>
                <c:pt idx="12">
                  <c:v>40969</c:v>
                </c:pt>
                <c:pt idx="13">
                  <c:v>41061</c:v>
                </c:pt>
                <c:pt idx="14">
                  <c:v>41153</c:v>
                </c:pt>
                <c:pt idx="15">
                  <c:v>41244</c:v>
                </c:pt>
                <c:pt idx="16">
                  <c:v>41334</c:v>
                </c:pt>
                <c:pt idx="17">
                  <c:v>41438</c:v>
                </c:pt>
                <c:pt idx="18">
                  <c:v>41530</c:v>
                </c:pt>
                <c:pt idx="19">
                  <c:v>41621</c:v>
                </c:pt>
              </c:numCache>
            </c:numRef>
          </c:cat>
          <c:val>
            <c:numRef>
              <c:f>'[Copy of graphs v5.xlsx]Cross Selling'!$C$33:$C$52</c:f>
              <c:numCache>
                <c:formatCode>0%</c:formatCode>
                <c:ptCount val="20"/>
                <c:pt idx="0">
                  <c:v>0.21</c:v>
                </c:pt>
                <c:pt idx="1">
                  <c:v>0.19</c:v>
                </c:pt>
                <c:pt idx="2">
                  <c:v>0.31</c:v>
                </c:pt>
                <c:pt idx="3">
                  <c:v>0.4</c:v>
                </c:pt>
                <c:pt idx="4">
                  <c:v>0.53</c:v>
                </c:pt>
                <c:pt idx="5">
                  <c:v>0.4</c:v>
                </c:pt>
                <c:pt idx="6">
                  <c:v>0.42</c:v>
                </c:pt>
                <c:pt idx="7">
                  <c:v>0.41</c:v>
                </c:pt>
                <c:pt idx="8">
                  <c:v>0.45999999999999996</c:v>
                </c:pt>
                <c:pt idx="9">
                  <c:v>0.38</c:v>
                </c:pt>
                <c:pt idx="10">
                  <c:v>0.32999999999999996</c:v>
                </c:pt>
                <c:pt idx="11">
                  <c:v>0.30999999999999994</c:v>
                </c:pt>
                <c:pt idx="12">
                  <c:v>0.37000000000000005</c:v>
                </c:pt>
                <c:pt idx="13">
                  <c:v>0.18000000000000005</c:v>
                </c:pt>
                <c:pt idx="14">
                  <c:v>0.13</c:v>
                </c:pt>
                <c:pt idx="15">
                  <c:v>0.13</c:v>
                </c:pt>
                <c:pt idx="16">
                  <c:v>0.1100000000000001</c:v>
                </c:pt>
                <c:pt idx="17">
                  <c:v>0.1</c:v>
                </c:pt>
                <c:pt idx="18">
                  <c:v>0.55000000000000004</c:v>
                </c:pt>
                <c:pt idx="19">
                  <c:v>0.14000000000000001</c:v>
                </c:pt>
              </c:numCache>
            </c:numRef>
          </c:val>
        </c:ser>
        <c:ser>
          <c:idx val="2"/>
          <c:order val="2"/>
          <c:tx>
            <c:strRef>
              <c:f>'[Copy of graphs v5.xlsx]Cross Selling'!$D$32</c:f>
              <c:strCache>
                <c:ptCount val="1"/>
                <c:pt idx="0">
                  <c:v>Single Barrel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cat>
            <c:numRef>
              <c:f>'[Copy of graphs v5.xlsx]Cross Selling'!$A$33:$A$52</c:f>
              <c:numCache>
                <c:formatCode>[$-409]mmm\-yy;@</c:formatCode>
                <c:ptCount val="20"/>
                <c:pt idx="0">
                  <c:v>39873</c:v>
                </c:pt>
                <c:pt idx="1">
                  <c:v>39965</c:v>
                </c:pt>
                <c:pt idx="2">
                  <c:v>40057</c:v>
                </c:pt>
                <c:pt idx="3">
                  <c:v>40148</c:v>
                </c:pt>
                <c:pt idx="4">
                  <c:v>40238</c:v>
                </c:pt>
                <c:pt idx="5">
                  <c:v>40330</c:v>
                </c:pt>
                <c:pt idx="6">
                  <c:v>40422</c:v>
                </c:pt>
                <c:pt idx="7">
                  <c:v>40513</c:v>
                </c:pt>
                <c:pt idx="8">
                  <c:v>40603</c:v>
                </c:pt>
                <c:pt idx="9">
                  <c:v>40695</c:v>
                </c:pt>
                <c:pt idx="10">
                  <c:v>40787</c:v>
                </c:pt>
                <c:pt idx="11">
                  <c:v>40878</c:v>
                </c:pt>
                <c:pt idx="12">
                  <c:v>40969</c:v>
                </c:pt>
                <c:pt idx="13">
                  <c:v>41061</c:v>
                </c:pt>
                <c:pt idx="14">
                  <c:v>41153</c:v>
                </c:pt>
                <c:pt idx="15">
                  <c:v>41244</c:v>
                </c:pt>
                <c:pt idx="16">
                  <c:v>41334</c:v>
                </c:pt>
                <c:pt idx="17">
                  <c:v>41438</c:v>
                </c:pt>
                <c:pt idx="18">
                  <c:v>41530</c:v>
                </c:pt>
                <c:pt idx="19">
                  <c:v>41621</c:v>
                </c:pt>
              </c:numCache>
            </c:numRef>
          </c:cat>
          <c:val>
            <c:numRef>
              <c:f>'[Copy of graphs v5.xlsx]Cross Selling'!$D$33:$D$52</c:f>
              <c:numCache>
                <c:formatCode>0%</c:formatCode>
                <c:ptCount val="20"/>
                <c:pt idx="0">
                  <c:v>0.79</c:v>
                </c:pt>
                <c:pt idx="1">
                  <c:v>0.81</c:v>
                </c:pt>
                <c:pt idx="2">
                  <c:v>0.69</c:v>
                </c:pt>
                <c:pt idx="3">
                  <c:v>0.6</c:v>
                </c:pt>
                <c:pt idx="4">
                  <c:v>0.47</c:v>
                </c:pt>
                <c:pt idx="5">
                  <c:v>0.44999999999999996</c:v>
                </c:pt>
                <c:pt idx="6">
                  <c:v>0.38000000000000006</c:v>
                </c:pt>
                <c:pt idx="7">
                  <c:v>0.41000000000000009</c:v>
                </c:pt>
                <c:pt idx="8">
                  <c:v>0.31000000000000005</c:v>
                </c:pt>
                <c:pt idx="9">
                  <c:v>0.27</c:v>
                </c:pt>
                <c:pt idx="10">
                  <c:v>0.28000000000000003</c:v>
                </c:pt>
                <c:pt idx="11">
                  <c:v>0.29000000000000004</c:v>
                </c:pt>
                <c:pt idx="12">
                  <c:v>0.21000000000000002</c:v>
                </c:pt>
                <c:pt idx="13">
                  <c:v>0.19999999999999996</c:v>
                </c:pt>
                <c:pt idx="14">
                  <c:v>0.18999999999999995</c:v>
                </c:pt>
                <c:pt idx="15">
                  <c:v>0.19999999999999996</c:v>
                </c:pt>
                <c:pt idx="16">
                  <c:v>0.18999999999999995</c:v>
                </c:pt>
                <c:pt idx="17">
                  <c:v>0.21000000000000005</c:v>
                </c:pt>
                <c:pt idx="18">
                  <c:v>0.18999999999999995</c:v>
                </c:pt>
                <c:pt idx="19">
                  <c:v>0.18999999999999995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070784"/>
        <c:axId val="174072576"/>
        <c:axId val="0"/>
      </c:area3DChart>
      <c:dateAx>
        <c:axId val="174070784"/>
        <c:scaling>
          <c:orientation val="minMax"/>
          <c:max val="42705"/>
          <c:min val="39965"/>
        </c:scaling>
        <c:delete val="0"/>
        <c:axPos val="b"/>
        <c:numFmt formatCode="[$-409]mmm\-yy;@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74072576"/>
        <c:crosses val="autoZero"/>
        <c:auto val="1"/>
        <c:lblOffset val="100"/>
        <c:baseTimeUnit val="months"/>
        <c:majorUnit val="6"/>
        <c:majorTimeUnit val="months"/>
      </c:dateAx>
      <c:valAx>
        <c:axId val="174072576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74070784"/>
        <c:crosses val="autoZero"/>
        <c:crossBetween val="midCat"/>
      </c:valAx>
    </c:plotArea>
    <c:plotVisOnly val="1"/>
    <c:dispBlanksAs val="zero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C40F3D-0DE8-42BC-8212-74799122BF56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40F03AAE-3701-4C9E-86C3-BBD055F88CB8}">
      <dgm:prSet phldrT="[Text]"/>
      <dgm:spPr>
        <a:solidFill>
          <a:schemeClr val="accent2">
            <a:lumMod val="75000"/>
            <a:alpha val="9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Epocrates</a:t>
          </a:r>
          <a:endParaRPr lang="en-US" dirty="0">
            <a:solidFill>
              <a:schemeClr val="tx1"/>
            </a:solidFill>
          </a:endParaRPr>
        </a:p>
      </dgm:t>
    </dgm:pt>
    <dgm:pt modelId="{557EF806-539E-4AE5-9EC2-808B55F79E46}" type="parTrans" cxnId="{2160FCA5-7C34-4CF1-B7CF-75CDB96E9BDA}">
      <dgm:prSet/>
      <dgm:spPr/>
      <dgm:t>
        <a:bodyPr/>
        <a:lstStyle/>
        <a:p>
          <a:endParaRPr lang="en-US"/>
        </a:p>
      </dgm:t>
    </dgm:pt>
    <dgm:pt modelId="{C6AE94B4-D9B8-445D-8ED7-64F6975D2C53}" type="sibTrans" cxnId="{2160FCA5-7C34-4CF1-B7CF-75CDB96E9BDA}">
      <dgm:prSet/>
      <dgm:spPr/>
      <dgm:t>
        <a:bodyPr/>
        <a:lstStyle/>
        <a:p>
          <a:endParaRPr lang="en-US"/>
        </a:p>
      </dgm:t>
    </dgm:pt>
    <dgm:pt modelId="{F9373081-C487-4754-B542-E5E3FB40A7BC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Cross Selling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349FD8B4-0BF7-4573-B546-FD2C865A4D2E}" type="parTrans" cxnId="{9A204572-9EA2-40EB-ABD3-9A122276D56A}">
      <dgm:prSet/>
      <dgm:spPr/>
      <dgm:t>
        <a:bodyPr/>
        <a:lstStyle/>
        <a:p>
          <a:endParaRPr lang="en-US"/>
        </a:p>
      </dgm:t>
    </dgm:pt>
    <dgm:pt modelId="{E9E4594C-D6B0-488F-B66F-9A9FD3C6DFD4}" type="sibTrans" cxnId="{9A204572-9EA2-40EB-ABD3-9A122276D56A}">
      <dgm:prSet/>
      <dgm:spPr/>
      <dgm:t>
        <a:bodyPr/>
        <a:lstStyle/>
        <a:p>
          <a:endParaRPr lang="en-US"/>
        </a:p>
      </dgm:t>
    </dgm:pt>
    <dgm:pt modelId="{0BA941EB-B3B5-4A96-B2C0-415EA2205B45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D0340D42-0CB1-400E-B9DD-860C691909C2}" type="parTrans" cxnId="{D50BC2A2-7F05-4E2C-BF71-9222BD2F1200}">
      <dgm:prSet/>
      <dgm:spPr/>
      <dgm:t>
        <a:bodyPr/>
        <a:lstStyle/>
        <a:p>
          <a:endParaRPr lang="en-US"/>
        </a:p>
      </dgm:t>
    </dgm:pt>
    <dgm:pt modelId="{215F4D71-A0A3-48DD-85BB-5BDECA2C5B06}" type="sibTrans" cxnId="{D50BC2A2-7F05-4E2C-BF71-9222BD2F1200}">
      <dgm:prSet/>
      <dgm:spPr/>
      <dgm:t>
        <a:bodyPr/>
        <a:lstStyle/>
        <a:p>
          <a:endParaRPr lang="en-US"/>
        </a:p>
      </dgm:t>
    </dgm:pt>
    <dgm:pt modelId="{0D8CADA6-8471-4F11-B5E7-BAA80CF5808A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82D10C0-00C6-44F5-BEA5-1B46E0CFC195}" type="parTrans" cxnId="{7E3AD345-0D0B-4919-A345-5BF70E982926}">
      <dgm:prSet/>
      <dgm:spPr/>
      <dgm:t>
        <a:bodyPr/>
        <a:lstStyle/>
        <a:p>
          <a:endParaRPr lang="en-US"/>
        </a:p>
      </dgm:t>
    </dgm:pt>
    <dgm:pt modelId="{E38DAD5C-9298-4501-AE1A-5AB969BCED9E}" type="sibTrans" cxnId="{7E3AD345-0D0B-4919-A345-5BF70E982926}">
      <dgm:prSet/>
      <dgm:spPr/>
      <dgm:t>
        <a:bodyPr/>
        <a:lstStyle/>
        <a:p>
          <a:endParaRPr lang="en-US"/>
        </a:p>
      </dgm:t>
    </dgm:pt>
    <dgm:pt modelId="{67C04159-94B5-4371-8A09-897CF5464A80}" type="pres">
      <dgm:prSet presAssocID="{F5C40F3D-0DE8-42BC-8212-74799122BF56}" presName="Name0" presStyleCnt="0">
        <dgm:presLayoutVars>
          <dgm:dir/>
          <dgm:resizeHandles val="exact"/>
        </dgm:presLayoutVars>
      </dgm:prSet>
      <dgm:spPr/>
    </dgm:pt>
    <dgm:pt modelId="{F2E92DA3-266F-4D69-8234-0CCFF09EA4CB}" type="pres">
      <dgm:prSet presAssocID="{40F03AAE-3701-4C9E-86C3-BBD055F88CB8}" presName="composite" presStyleCnt="0"/>
      <dgm:spPr/>
    </dgm:pt>
    <dgm:pt modelId="{2DA9C27F-3FC4-45D3-89BE-76B28FFBA66B}" type="pres">
      <dgm:prSet presAssocID="{40F03AAE-3701-4C9E-86C3-BBD055F88CB8}" presName="bgChev" presStyleLbl="node1" presStyleIdx="0" presStyleCnt="4"/>
      <dgm:spPr>
        <a:solidFill>
          <a:schemeClr val="accent2">
            <a:lumMod val="50000"/>
          </a:schemeClr>
        </a:solidFill>
        <a:ln>
          <a:solidFill>
            <a:srgbClr val="FFC000"/>
          </a:solidFill>
        </a:ln>
      </dgm:spPr>
    </dgm:pt>
    <dgm:pt modelId="{177C8142-98AD-4E9E-AAB5-D5651660812B}" type="pres">
      <dgm:prSet presAssocID="{40F03AAE-3701-4C9E-86C3-BBD055F88CB8}" presName="tx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22116-2936-4A4D-952E-7C73D374FABE}" type="pres">
      <dgm:prSet presAssocID="{C6AE94B4-D9B8-445D-8ED7-64F6975D2C53}" presName="compositeSpace" presStyleCnt="0"/>
      <dgm:spPr/>
    </dgm:pt>
    <dgm:pt modelId="{BA883262-062A-4B3C-9A1C-5E1BBF89D397}" type="pres">
      <dgm:prSet presAssocID="{F9373081-C487-4754-B542-E5E3FB40A7BC}" presName="composite" presStyleCnt="0"/>
      <dgm:spPr/>
    </dgm:pt>
    <dgm:pt modelId="{7787D462-826B-424E-BADA-97A02017C329}" type="pres">
      <dgm:prSet presAssocID="{F9373081-C487-4754-B542-E5E3FB40A7BC}" presName="bgChev" presStyleLbl="node1" presStyleIdx="1" presStyleCnt="4"/>
      <dgm:spPr>
        <a:solidFill>
          <a:schemeClr val="accent2"/>
        </a:solidFill>
        <a:ln>
          <a:noFill/>
        </a:ln>
      </dgm:spPr>
    </dgm:pt>
    <dgm:pt modelId="{A2F48E7E-DC42-427E-8449-C8E96A8988BC}" type="pres">
      <dgm:prSet presAssocID="{F9373081-C487-4754-B542-E5E3FB40A7BC}" presName="tx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9FA30-B718-4A73-9581-3B7F5DC755D3}" type="pres">
      <dgm:prSet presAssocID="{E9E4594C-D6B0-488F-B66F-9A9FD3C6DFD4}" presName="compositeSpace" presStyleCnt="0"/>
      <dgm:spPr/>
    </dgm:pt>
    <dgm:pt modelId="{15DDE42D-984F-461F-97ED-5C6F0F6624FD}" type="pres">
      <dgm:prSet presAssocID="{0BA941EB-B3B5-4A96-B2C0-415EA2205B45}" presName="composite" presStyleCnt="0"/>
      <dgm:spPr/>
    </dgm:pt>
    <dgm:pt modelId="{7C5901A3-C93F-4FEA-AD7A-6549BD3154B0}" type="pres">
      <dgm:prSet presAssocID="{0BA941EB-B3B5-4A96-B2C0-415EA2205B45}" presName="bgChev" presStyleLbl="node1" presStyleIdx="2" presStyleCnt="4"/>
      <dgm:spPr>
        <a:solidFill>
          <a:schemeClr val="accent2"/>
        </a:solidFill>
        <a:ln>
          <a:noFill/>
        </a:ln>
      </dgm:spPr>
    </dgm:pt>
    <dgm:pt modelId="{66DB9B13-DE63-4317-97EF-E40F50CEE632}" type="pres">
      <dgm:prSet presAssocID="{0BA941EB-B3B5-4A96-B2C0-415EA2205B45}" presName="tx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AAC5E-50D0-4B95-AF89-E4E07CD32BBA}" type="pres">
      <dgm:prSet presAssocID="{215F4D71-A0A3-48DD-85BB-5BDECA2C5B06}" presName="compositeSpace" presStyleCnt="0"/>
      <dgm:spPr/>
    </dgm:pt>
    <dgm:pt modelId="{E9A2AA98-861E-4DD6-9CBF-9C7898D11045}" type="pres">
      <dgm:prSet presAssocID="{0D8CADA6-8471-4F11-B5E7-BAA80CF5808A}" presName="composite" presStyleCnt="0"/>
      <dgm:spPr/>
    </dgm:pt>
    <dgm:pt modelId="{B17E27DD-7A22-400D-9B64-E401BA4FEC5B}" type="pres">
      <dgm:prSet presAssocID="{0D8CADA6-8471-4F11-B5E7-BAA80CF5808A}" presName="bgChev" presStyleLbl="node1" presStyleIdx="3" presStyleCnt="4"/>
      <dgm:spPr>
        <a:solidFill>
          <a:schemeClr val="accent2"/>
        </a:solidFill>
        <a:ln>
          <a:noFill/>
        </a:ln>
      </dgm:spPr>
    </dgm:pt>
    <dgm:pt modelId="{223A0F3B-77E6-476E-8532-9F5B6C8D0DA8}" type="pres">
      <dgm:prSet presAssocID="{0D8CADA6-8471-4F11-B5E7-BAA80CF5808A}" presName="tx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4B7ABD-A6E0-40BD-BC04-21EAD2067BC5}" type="presOf" srcId="{F9373081-C487-4754-B542-E5E3FB40A7BC}" destId="{A2F48E7E-DC42-427E-8449-C8E96A8988BC}" srcOrd="0" destOrd="0" presId="urn:microsoft.com/office/officeart/2005/8/layout/chevronAccent+Icon"/>
    <dgm:cxn modelId="{7E3AD345-0D0B-4919-A345-5BF70E982926}" srcId="{F5C40F3D-0DE8-42BC-8212-74799122BF56}" destId="{0D8CADA6-8471-4F11-B5E7-BAA80CF5808A}" srcOrd="3" destOrd="0" parTransId="{F82D10C0-00C6-44F5-BEA5-1B46E0CFC195}" sibTransId="{E38DAD5C-9298-4501-AE1A-5AB969BCED9E}"/>
    <dgm:cxn modelId="{9A204572-9EA2-40EB-ABD3-9A122276D56A}" srcId="{F5C40F3D-0DE8-42BC-8212-74799122BF56}" destId="{F9373081-C487-4754-B542-E5E3FB40A7BC}" srcOrd="1" destOrd="0" parTransId="{349FD8B4-0BF7-4573-B546-FD2C865A4D2E}" sibTransId="{E9E4594C-D6B0-488F-B66F-9A9FD3C6DFD4}"/>
    <dgm:cxn modelId="{2160FCA5-7C34-4CF1-B7CF-75CDB96E9BDA}" srcId="{F5C40F3D-0DE8-42BC-8212-74799122BF56}" destId="{40F03AAE-3701-4C9E-86C3-BBD055F88CB8}" srcOrd="0" destOrd="0" parTransId="{557EF806-539E-4AE5-9EC2-808B55F79E46}" sibTransId="{C6AE94B4-D9B8-445D-8ED7-64F6975D2C53}"/>
    <dgm:cxn modelId="{D50BC2A2-7F05-4E2C-BF71-9222BD2F1200}" srcId="{F5C40F3D-0DE8-42BC-8212-74799122BF56}" destId="{0BA941EB-B3B5-4A96-B2C0-415EA2205B45}" srcOrd="2" destOrd="0" parTransId="{D0340D42-0CB1-400E-B9DD-860C691909C2}" sibTransId="{215F4D71-A0A3-48DD-85BB-5BDECA2C5B06}"/>
    <dgm:cxn modelId="{0045AE4D-7BF9-4083-8480-F82ABDF95C56}" type="presOf" srcId="{0BA941EB-B3B5-4A96-B2C0-415EA2205B45}" destId="{66DB9B13-DE63-4317-97EF-E40F50CEE632}" srcOrd="0" destOrd="0" presId="urn:microsoft.com/office/officeart/2005/8/layout/chevronAccent+Icon"/>
    <dgm:cxn modelId="{F03D64E5-3CEE-4AC2-A66F-6FEEEB40D729}" type="presOf" srcId="{0D8CADA6-8471-4F11-B5E7-BAA80CF5808A}" destId="{223A0F3B-77E6-476E-8532-9F5B6C8D0DA8}" srcOrd="0" destOrd="0" presId="urn:microsoft.com/office/officeart/2005/8/layout/chevronAccent+Icon"/>
    <dgm:cxn modelId="{24BB9B83-8CF0-4F0F-A852-A5BD485474C0}" type="presOf" srcId="{40F03AAE-3701-4C9E-86C3-BBD055F88CB8}" destId="{177C8142-98AD-4E9E-AAB5-D5651660812B}" srcOrd="0" destOrd="0" presId="urn:microsoft.com/office/officeart/2005/8/layout/chevronAccent+Icon"/>
    <dgm:cxn modelId="{11B9F80A-945C-47E2-9071-4C6750F29966}" type="presOf" srcId="{F5C40F3D-0DE8-42BC-8212-74799122BF56}" destId="{67C04159-94B5-4371-8A09-897CF5464A80}" srcOrd="0" destOrd="0" presId="urn:microsoft.com/office/officeart/2005/8/layout/chevronAccent+Icon"/>
    <dgm:cxn modelId="{F3CD07A3-A2F4-4936-B575-0866EA9E24F7}" type="presParOf" srcId="{67C04159-94B5-4371-8A09-897CF5464A80}" destId="{F2E92DA3-266F-4D69-8234-0CCFF09EA4CB}" srcOrd="0" destOrd="0" presId="urn:microsoft.com/office/officeart/2005/8/layout/chevronAccent+Icon"/>
    <dgm:cxn modelId="{58F07E13-F28F-429E-9D18-F598D680DB2B}" type="presParOf" srcId="{F2E92DA3-266F-4D69-8234-0CCFF09EA4CB}" destId="{2DA9C27F-3FC4-45D3-89BE-76B28FFBA66B}" srcOrd="0" destOrd="0" presId="urn:microsoft.com/office/officeart/2005/8/layout/chevronAccent+Icon"/>
    <dgm:cxn modelId="{4A6A9941-7B0C-48DB-8A46-91AB873A762E}" type="presParOf" srcId="{F2E92DA3-266F-4D69-8234-0CCFF09EA4CB}" destId="{177C8142-98AD-4E9E-AAB5-D5651660812B}" srcOrd="1" destOrd="0" presId="urn:microsoft.com/office/officeart/2005/8/layout/chevronAccent+Icon"/>
    <dgm:cxn modelId="{609EFCFA-50B5-4FDD-BF6F-6F54EBC8B1EF}" type="presParOf" srcId="{67C04159-94B5-4371-8A09-897CF5464A80}" destId="{B4D22116-2936-4A4D-952E-7C73D374FABE}" srcOrd="1" destOrd="0" presId="urn:microsoft.com/office/officeart/2005/8/layout/chevronAccent+Icon"/>
    <dgm:cxn modelId="{4FD03CF9-260A-4978-B154-1491022DAC29}" type="presParOf" srcId="{67C04159-94B5-4371-8A09-897CF5464A80}" destId="{BA883262-062A-4B3C-9A1C-5E1BBF89D397}" srcOrd="2" destOrd="0" presId="urn:microsoft.com/office/officeart/2005/8/layout/chevronAccent+Icon"/>
    <dgm:cxn modelId="{831D409F-9567-418D-86BC-62CF7E016FA9}" type="presParOf" srcId="{BA883262-062A-4B3C-9A1C-5E1BBF89D397}" destId="{7787D462-826B-424E-BADA-97A02017C329}" srcOrd="0" destOrd="0" presId="urn:microsoft.com/office/officeart/2005/8/layout/chevronAccent+Icon"/>
    <dgm:cxn modelId="{780B3D7B-7709-4BEA-A69B-EB966BC0450C}" type="presParOf" srcId="{BA883262-062A-4B3C-9A1C-5E1BBF89D397}" destId="{A2F48E7E-DC42-427E-8449-C8E96A8988BC}" srcOrd="1" destOrd="0" presId="urn:microsoft.com/office/officeart/2005/8/layout/chevronAccent+Icon"/>
    <dgm:cxn modelId="{71B285FC-9D70-4BFE-B67E-55180F329E0C}" type="presParOf" srcId="{67C04159-94B5-4371-8A09-897CF5464A80}" destId="{BB69FA30-B718-4A73-9581-3B7F5DC755D3}" srcOrd="3" destOrd="0" presId="urn:microsoft.com/office/officeart/2005/8/layout/chevronAccent+Icon"/>
    <dgm:cxn modelId="{2C792601-51DD-4EC4-9278-B89517A4F4B7}" type="presParOf" srcId="{67C04159-94B5-4371-8A09-897CF5464A80}" destId="{15DDE42D-984F-461F-97ED-5C6F0F6624FD}" srcOrd="4" destOrd="0" presId="urn:microsoft.com/office/officeart/2005/8/layout/chevronAccent+Icon"/>
    <dgm:cxn modelId="{AE294305-D14E-43BF-9246-9EF2F96D1B7E}" type="presParOf" srcId="{15DDE42D-984F-461F-97ED-5C6F0F6624FD}" destId="{7C5901A3-C93F-4FEA-AD7A-6549BD3154B0}" srcOrd="0" destOrd="0" presId="urn:microsoft.com/office/officeart/2005/8/layout/chevronAccent+Icon"/>
    <dgm:cxn modelId="{B5632988-658E-4A75-AA19-7233855E96F2}" type="presParOf" srcId="{15DDE42D-984F-461F-97ED-5C6F0F6624FD}" destId="{66DB9B13-DE63-4317-97EF-E40F50CEE632}" srcOrd="1" destOrd="0" presId="urn:microsoft.com/office/officeart/2005/8/layout/chevronAccent+Icon"/>
    <dgm:cxn modelId="{2203BFC8-B763-4B68-835E-D1F05D095A18}" type="presParOf" srcId="{67C04159-94B5-4371-8A09-897CF5464A80}" destId="{78AAAC5E-50D0-4B95-AF89-E4E07CD32BBA}" srcOrd="5" destOrd="0" presId="urn:microsoft.com/office/officeart/2005/8/layout/chevronAccent+Icon"/>
    <dgm:cxn modelId="{3CFE268D-4294-4668-B839-08320024D5D8}" type="presParOf" srcId="{67C04159-94B5-4371-8A09-897CF5464A80}" destId="{E9A2AA98-861E-4DD6-9CBF-9C7898D11045}" srcOrd="6" destOrd="0" presId="urn:microsoft.com/office/officeart/2005/8/layout/chevronAccent+Icon"/>
    <dgm:cxn modelId="{D4F10A88-FB63-4B24-AD78-86DF4638AF10}" type="presParOf" srcId="{E9A2AA98-861E-4DD6-9CBF-9C7898D11045}" destId="{B17E27DD-7A22-400D-9B64-E401BA4FEC5B}" srcOrd="0" destOrd="0" presId="urn:microsoft.com/office/officeart/2005/8/layout/chevronAccent+Icon"/>
    <dgm:cxn modelId="{849B5EA8-4A82-4E18-B615-D1B6AC1F6395}" type="presParOf" srcId="{E9A2AA98-861E-4DD6-9CBF-9C7898D11045}" destId="{223A0F3B-77E6-476E-8532-9F5B6C8D0DA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C40F3D-0DE8-42BC-8212-74799122BF56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40F03AAE-3701-4C9E-86C3-BBD055F88CB8}">
      <dgm:prSet phldrT="[Text]"/>
      <dgm:spPr>
        <a:solidFill>
          <a:schemeClr val="accent2">
            <a:lumMod val="75000"/>
            <a:alpha val="9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Epocrates</a:t>
          </a:r>
          <a:endParaRPr lang="en-US" dirty="0">
            <a:solidFill>
              <a:schemeClr val="tx1"/>
            </a:solidFill>
          </a:endParaRPr>
        </a:p>
      </dgm:t>
    </dgm:pt>
    <dgm:pt modelId="{557EF806-539E-4AE5-9EC2-808B55F79E46}" type="parTrans" cxnId="{2160FCA5-7C34-4CF1-B7CF-75CDB96E9BDA}">
      <dgm:prSet/>
      <dgm:spPr/>
      <dgm:t>
        <a:bodyPr/>
        <a:lstStyle/>
        <a:p>
          <a:endParaRPr lang="en-US"/>
        </a:p>
      </dgm:t>
    </dgm:pt>
    <dgm:pt modelId="{C6AE94B4-D9B8-445D-8ED7-64F6975D2C53}" type="sibTrans" cxnId="{2160FCA5-7C34-4CF1-B7CF-75CDB96E9BDA}">
      <dgm:prSet/>
      <dgm:spPr/>
      <dgm:t>
        <a:bodyPr/>
        <a:lstStyle/>
        <a:p>
          <a:endParaRPr lang="en-US"/>
        </a:p>
      </dgm:t>
    </dgm:pt>
    <dgm:pt modelId="{F9373081-C487-4754-B542-E5E3FB40A7BC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Cross Selling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349FD8B4-0BF7-4573-B546-FD2C865A4D2E}" type="parTrans" cxnId="{9A204572-9EA2-40EB-ABD3-9A122276D56A}">
      <dgm:prSet/>
      <dgm:spPr/>
      <dgm:t>
        <a:bodyPr/>
        <a:lstStyle/>
        <a:p>
          <a:endParaRPr lang="en-US"/>
        </a:p>
      </dgm:t>
    </dgm:pt>
    <dgm:pt modelId="{E9E4594C-D6B0-488F-B66F-9A9FD3C6DFD4}" type="sibTrans" cxnId="{9A204572-9EA2-40EB-ABD3-9A122276D56A}">
      <dgm:prSet/>
      <dgm:spPr/>
      <dgm:t>
        <a:bodyPr/>
        <a:lstStyle/>
        <a:p>
          <a:endParaRPr lang="en-US"/>
        </a:p>
      </dgm:t>
    </dgm:pt>
    <dgm:pt modelId="{0BA941EB-B3B5-4A96-B2C0-415EA2205B45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D0340D42-0CB1-400E-B9DD-860C691909C2}" type="parTrans" cxnId="{D50BC2A2-7F05-4E2C-BF71-9222BD2F1200}">
      <dgm:prSet/>
      <dgm:spPr/>
      <dgm:t>
        <a:bodyPr/>
        <a:lstStyle/>
        <a:p>
          <a:endParaRPr lang="en-US"/>
        </a:p>
      </dgm:t>
    </dgm:pt>
    <dgm:pt modelId="{215F4D71-A0A3-48DD-85BB-5BDECA2C5B06}" type="sibTrans" cxnId="{D50BC2A2-7F05-4E2C-BF71-9222BD2F1200}">
      <dgm:prSet/>
      <dgm:spPr/>
      <dgm:t>
        <a:bodyPr/>
        <a:lstStyle/>
        <a:p>
          <a:endParaRPr lang="en-US"/>
        </a:p>
      </dgm:t>
    </dgm:pt>
    <dgm:pt modelId="{0D8CADA6-8471-4F11-B5E7-BAA80CF5808A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82D10C0-00C6-44F5-BEA5-1B46E0CFC195}" type="parTrans" cxnId="{7E3AD345-0D0B-4919-A345-5BF70E982926}">
      <dgm:prSet/>
      <dgm:spPr/>
      <dgm:t>
        <a:bodyPr/>
        <a:lstStyle/>
        <a:p>
          <a:endParaRPr lang="en-US"/>
        </a:p>
      </dgm:t>
    </dgm:pt>
    <dgm:pt modelId="{E38DAD5C-9298-4501-AE1A-5AB969BCED9E}" type="sibTrans" cxnId="{7E3AD345-0D0B-4919-A345-5BF70E982926}">
      <dgm:prSet/>
      <dgm:spPr/>
      <dgm:t>
        <a:bodyPr/>
        <a:lstStyle/>
        <a:p>
          <a:endParaRPr lang="en-US"/>
        </a:p>
      </dgm:t>
    </dgm:pt>
    <dgm:pt modelId="{67C04159-94B5-4371-8A09-897CF5464A80}" type="pres">
      <dgm:prSet presAssocID="{F5C40F3D-0DE8-42BC-8212-74799122BF56}" presName="Name0" presStyleCnt="0">
        <dgm:presLayoutVars>
          <dgm:dir/>
          <dgm:resizeHandles val="exact"/>
        </dgm:presLayoutVars>
      </dgm:prSet>
      <dgm:spPr/>
    </dgm:pt>
    <dgm:pt modelId="{F2E92DA3-266F-4D69-8234-0CCFF09EA4CB}" type="pres">
      <dgm:prSet presAssocID="{40F03AAE-3701-4C9E-86C3-BBD055F88CB8}" presName="composite" presStyleCnt="0"/>
      <dgm:spPr/>
    </dgm:pt>
    <dgm:pt modelId="{2DA9C27F-3FC4-45D3-89BE-76B28FFBA66B}" type="pres">
      <dgm:prSet presAssocID="{40F03AAE-3701-4C9E-86C3-BBD055F88CB8}" presName="bgChev" presStyleLbl="node1" presStyleIdx="0" presStyleCnt="4"/>
      <dgm:spPr>
        <a:solidFill>
          <a:schemeClr val="accent2">
            <a:lumMod val="50000"/>
          </a:schemeClr>
        </a:solidFill>
        <a:ln>
          <a:solidFill>
            <a:srgbClr val="FFC000"/>
          </a:solidFill>
        </a:ln>
      </dgm:spPr>
    </dgm:pt>
    <dgm:pt modelId="{177C8142-98AD-4E9E-AAB5-D5651660812B}" type="pres">
      <dgm:prSet presAssocID="{40F03AAE-3701-4C9E-86C3-BBD055F88CB8}" presName="tx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22116-2936-4A4D-952E-7C73D374FABE}" type="pres">
      <dgm:prSet presAssocID="{C6AE94B4-D9B8-445D-8ED7-64F6975D2C53}" presName="compositeSpace" presStyleCnt="0"/>
      <dgm:spPr/>
    </dgm:pt>
    <dgm:pt modelId="{BA883262-062A-4B3C-9A1C-5E1BBF89D397}" type="pres">
      <dgm:prSet presAssocID="{F9373081-C487-4754-B542-E5E3FB40A7BC}" presName="composite" presStyleCnt="0"/>
      <dgm:spPr/>
    </dgm:pt>
    <dgm:pt modelId="{7787D462-826B-424E-BADA-97A02017C329}" type="pres">
      <dgm:prSet presAssocID="{F9373081-C487-4754-B542-E5E3FB40A7BC}" presName="bgChev" presStyleLbl="node1" presStyleIdx="1" presStyleCnt="4"/>
      <dgm:spPr>
        <a:solidFill>
          <a:schemeClr val="accent2"/>
        </a:solidFill>
        <a:ln>
          <a:noFill/>
        </a:ln>
      </dgm:spPr>
    </dgm:pt>
    <dgm:pt modelId="{A2F48E7E-DC42-427E-8449-C8E96A8988BC}" type="pres">
      <dgm:prSet presAssocID="{F9373081-C487-4754-B542-E5E3FB40A7BC}" presName="tx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9FA30-B718-4A73-9581-3B7F5DC755D3}" type="pres">
      <dgm:prSet presAssocID="{E9E4594C-D6B0-488F-B66F-9A9FD3C6DFD4}" presName="compositeSpace" presStyleCnt="0"/>
      <dgm:spPr/>
    </dgm:pt>
    <dgm:pt modelId="{15DDE42D-984F-461F-97ED-5C6F0F6624FD}" type="pres">
      <dgm:prSet presAssocID="{0BA941EB-B3B5-4A96-B2C0-415EA2205B45}" presName="composite" presStyleCnt="0"/>
      <dgm:spPr/>
    </dgm:pt>
    <dgm:pt modelId="{7C5901A3-C93F-4FEA-AD7A-6549BD3154B0}" type="pres">
      <dgm:prSet presAssocID="{0BA941EB-B3B5-4A96-B2C0-415EA2205B45}" presName="bgChev" presStyleLbl="node1" presStyleIdx="2" presStyleCnt="4"/>
      <dgm:spPr>
        <a:solidFill>
          <a:schemeClr val="accent2"/>
        </a:solidFill>
        <a:ln>
          <a:noFill/>
        </a:ln>
      </dgm:spPr>
    </dgm:pt>
    <dgm:pt modelId="{66DB9B13-DE63-4317-97EF-E40F50CEE632}" type="pres">
      <dgm:prSet presAssocID="{0BA941EB-B3B5-4A96-B2C0-415EA2205B45}" presName="tx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AAC5E-50D0-4B95-AF89-E4E07CD32BBA}" type="pres">
      <dgm:prSet presAssocID="{215F4D71-A0A3-48DD-85BB-5BDECA2C5B06}" presName="compositeSpace" presStyleCnt="0"/>
      <dgm:spPr/>
    </dgm:pt>
    <dgm:pt modelId="{E9A2AA98-861E-4DD6-9CBF-9C7898D11045}" type="pres">
      <dgm:prSet presAssocID="{0D8CADA6-8471-4F11-B5E7-BAA80CF5808A}" presName="composite" presStyleCnt="0"/>
      <dgm:spPr/>
    </dgm:pt>
    <dgm:pt modelId="{B17E27DD-7A22-400D-9B64-E401BA4FEC5B}" type="pres">
      <dgm:prSet presAssocID="{0D8CADA6-8471-4F11-B5E7-BAA80CF5808A}" presName="bgChev" presStyleLbl="node1" presStyleIdx="3" presStyleCnt="4"/>
      <dgm:spPr>
        <a:solidFill>
          <a:schemeClr val="accent2"/>
        </a:solidFill>
        <a:ln>
          <a:noFill/>
        </a:ln>
      </dgm:spPr>
    </dgm:pt>
    <dgm:pt modelId="{223A0F3B-77E6-476E-8532-9F5B6C8D0DA8}" type="pres">
      <dgm:prSet presAssocID="{0D8CADA6-8471-4F11-B5E7-BAA80CF5808A}" presName="tx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E357C2-E45F-4645-B591-235F342A6F54}" type="presOf" srcId="{0D8CADA6-8471-4F11-B5E7-BAA80CF5808A}" destId="{223A0F3B-77E6-476E-8532-9F5B6C8D0DA8}" srcOrd="0" destOrd="0" presId="urn:microsoft.com/office/officeart/2005/8/layout/chevronAccent+Icon"/>
    <dgm:cxn modelId="{D50BC2A2-7F05-4E2C-BF71-9222BD2F1200}" srcId="{F5C40F3D-0DE8-42BC-8212-74799122BF56}" destId="{0BA941EB-B3B5-4A96-B2C0-415EA2205B45}" srcOrd="2" destOrd="0" parTransId="{D0340D42-0CB1-400E-B9DD-860C691909C2}" sibTransId="{215F4D71-A0A3-48DD-85BB-5BDECA2C5B06}"/>
    <dgm:cxn modelId="{732BC6CE-BEDF-4BFD-9E7B-FC93F5EAD652}" type="presOf" srcId="{40F03AAE-3701-4C9E-86C3-BBD055F88CB8}" destId="{177C8142-98AD-4E9E-AAB5-D5651660812B}" srcOrd="0" destOrd="0" presId="urn:microsoft.com/office/officeart/2005/8/layout/chevronAccent+Icon"/>
    <dgm:cxn modelId="{0AAFA7FC-2CF2-4595-BF04-066ADD297F0F}" type="presOf" srcId="{F5C40F3D-0DE8-42BC-8212-74799122BF56}" destId="{67C04159-94B5-4371-8A09-897CF5464A80}" srcOrd="0" destOrd="0" presId="urn:microsoft.com/office/officeart/2005/8/layout/chevronAccent+Icon"/>
    <dgm:cxn modelId="{7E3AD345-0D0B-4919-A345-5BF70E982926}" srcId="{F5C40F3D-0DE8-42BC-8212-74799122BF56}" destId="{0D8CADA6-8471-4F11-B5E7-BAA80CF5808A}" srcOrd="3" destOrd="0" parTransId="{F82D10C0-00C6-44F5-BEA5-1B46E0CFC195}" sibTransId="{E38DAD5C-9298-4501-AE1A-5AB969BCED9E}"/>
    <dgm:cxn modelId="{9A204572-9EA2-40EB-ABD3-9A122276D56A}" srcId="{F5C40F3D-0DE8-42BC-8212-74799122BF56}" destId="{F9373081-C487-4754-B542-E5E3FB40A7BC}" srcOrd="1" destOrd="0" parTransId="{349FD8B4-0BF7-4573-B546-FD2C865A4D2E}" sibTransId="{E9E4594C-D6B0-488F-B66F-9A9FD3C6DFD4}"/>
    <dgm:cxn modelId="{860D4A2B-F0C8-49C9-A19B-0A7B0C071A87}" type="presOf" srcId="{F9373081-C487-4754-B542-E5E3FB40A7BC}" destId="{A2F48E7E-DC42-427E-8449-C8E96A8988BC}" srcOrd="0" destOrd="0" presId="urn:microsoft.com/office/officeart/2005/8/layout/chevronAccent+Icon"/>
    <dgm:cxn modelId="{2160FCA5-7C34-4CF1-B7CF-75CDB96E9BDA}" srcId="{F5C40F3D-0DE8-42BC-8212-74799122BF56}" destId="{40F03AAE-3701-4C9E-86C3-BBD055F88CB8}" srcOrd="0" destOrd="0" parTransId="{557EF806-539E-4AE5-9EC2-808B55F79E46}" sibTransId="{C6AE94B4-D9B8-445D-8ED7-64F6975D2C53}"/>
    <dgm:cxn modelId="{295B3417-D55B-4CE5-9E6E-A485275D8782}" type="presOf" srcId="{0BA941EB-B3B5-4A96-B2C0-415EA2205B45}" destId="{66DB9B13-DE63-4317-97EF-E40F50CEE632}" srcOrd="0" destOrd="0" presId="urn:microsoft.com/office/officeart/2005/8/layout/chevronAccent+Icon"/>
    <dgm:cxn modelId="{45FEB15A-6395-4B90-B12D-C237616C099F}" type="presParOf" srcId="{67C04159-94B5-4371-8A09-897CF5464A80}" destId="{F2E92DA3-266F-4D69-8234-0CCFF09EA4CB}" srcOrd="0" destOrd="0" presId="urn:microsoft.com/office/officeart/2005/8/layout/chevronAccent+Icon"/>
    <dgm:cxn modelId="{7AB032FD-29DA-45E7-9562-14D8D1E55D16}" type="presParOf" srcId="{F2E92DA3-266F-4D69-8234-0CCFF09EA4CB}" destId="{2DA9C27F-3FC4-45D3-89BE-76B28FFBA66B}" srcOrd="0" destOrd="0" presId="urn:microsoft.com/office/officeart/2005/8/layout/chevronAccent+Icon"/>
    <dgm:cxn modelId="{00039E6A-F992-4C13-8413-BE269A8C1F5B}" type="presParOf" srcId="{F2E92DA3-266F-4D69-8234-0CCFF09EA4CB}" destId="{177C8142-98AD-4E9E-AAB5-D5651660812B}" srcOrd="1" destOrd="0" presId="urn:microsoft.com/office/officeart/2005/8/layout/chevronAccent+Icon"/>
    <dgm:cxn modelId="{5316BEE2-C91A-4708-98E1-27DC8BD37BFA}" type="presParOf" srcId="{67C04159-94B5-4371-8A09-897CF5464A80}" destId="{B4D22116-2936-4A4D-952E-7C73D374FABE}" srcOrd="1" destOrd="0" presId="urn:microsoft.com/office/officeart/2005/8/layout/chevronAccent+Icon"/>
    <dgm:cxn modelId="{F5116A93-5E13-46ED-B831-421B9FB4E44A}" type="presParOf" srcId="{67C04159-94B5-4371-8A09-897CF5464A80}" destId="{BA883262-062A-4B3C-9A1C-5E1BBF89D397}" srcOrd="2" destOrd="0" presId="urn:microsoft.com/office/officeart/2005/8/layout/chevronAccent+Icon"/>
    <dgm:cxn modelId="{0CFEEDBF-F200-4178-82C3-89B65C0EDDE2}" type="presParOf" srcId="{BA883262-062A-4B3C-9A1C-5E1BBF89D397}" destId="{7787D462-826B-424E-BADA-97A02017C329}" srcOrd="0" destOrd="0" presId="urn:microsoft.com/office/officeart/2005/8/layout/chevronAccent+Icon"/>
    <dgm:cxn modelId="{9D913E74-F8C4-49F1-824F-F896B9AAF399}" type="presParOf" srcId="{BA883262-062A-4B3C-9A1C-5E1BBF89D397}" destId="{A2F48E7E-DC42-427E-8449-C8E96A8988BC}" srcOrd="1" destOrd="0" presId="urn:microsoft.com/office/officeart/2005/8/layout/chevronAccent+Icon"/>
    <dgm:cxn modelId="{153B2DB1-BD9C-4EBB-8E08-2CB963CE066E}" type="presParOf" srcId="{67C04159-94B5-4371-8A09-897CF5464A80}" destId="{BB69FA30-B718-4A73-9581-3B7F5DC755D3}" srcOrd="3" destOrd="0" presId="urn:microsoft.com/office/officeart/2005/8/layout/chevronAccent+Icon"/>
    <dgm:cxn modelId="{A9E592AB-F2E5-4BE1-883A-817B6CB937CF}" type="presParOf" srcId="{67C04159-94B5-4371-8A09-897CF5464A80}" destId="{15DDE42D-984F-461F-97ED-5C6F0F6624FD}" srcOrd="4" destOrd="0" presId="urn:microsoft.com/office/officeart/2005/8/layout/chevronAccent+Icon"/>
    <dgm:cxn modelId="{985E25DB-823B-49FB-8192-0D550B6FCA76}" type="presParOf" srcId="{15DDE42D-984F-461F-97ED-5C6F0F6624FD}" destId="{7C5901A3-C93F-4FEA-AD7A-6549BD3154B0}" srcOrd="0" destOrd="0" presId="urn:microsoft.com/office/officeart/2005/8/layout/chevronAccent+Icon"/>
    <dgm:cxn modelId="{470C9155-0C46-4C65-A879-C3EF3CD2842E}" type="presParOf" srcId="{15DDE42D-984F-461F-97ED-5C6F0F6624FD}" destId="{66DB9B13-DE63-4317-97EF-E40F50CEE632}" srcOrd="1" destOrd="0" presId="urn:microsoft.com/office/officeart/2005/8/layout/chevronAccent+Icon"/>
    <dgm:cxn modelId="{05A4ACA0-B895-4C8F-8BFF-54A6E5B42161}" type="presParOf" srcId="{67C04159-94B5-4371-8A09-897CF5464A80}" destId="{78AAAC5E-50D0-4B95-AF89-E4E07CD32BBA}" srcOrd="5" destOrd="0" presId="urn:microsoft.com/office/officeart/2005/8/layout/chevronAccent+Icon"/>
    <dgm:cxn modelId="{2DDA3E46-3203-4379-B969-66D3DE5755A9}" type="presParOf" srcId="{67C04159-94B5-4371-8A09-897CF5464A80}" destId="{E9A2AA98-861E-4DD6-9CBF-9C7898D11045}" srcOrd="6" destOrd="0" presId="urn:microsoft.com/office/officeart/2005/8/layout/chevronAccent+Icon"/>
    <dgm:cxn modelId="{28F66675-2AB1-4CEE-9140-7EE57A9B2387}" type="presParOf" srcId="{E9A2AA98-861E-4DD6-9CBF-9C7898D11045}" destId="{B17E27DD-7A22-400D-9B64-E401BA4FEC5B}" srcOrd="0" destOrd="0" presId="urn:microsoft.com/office/officeart/2005/8/layout/chevronAccent+Icon"/>
    <dgm:cxn modelId="{FAB79E08-C80E-4069-8D31-AE4E101C370D}" type="presParOf" srcId="{E9A2AA98-861E-4DD6-9CBF-9C7898D11045}" destId="{223A0F3B-77E6-476E-8532-9F5B6C8D0DA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C40F3D-0DE8-42BC-8212-74799122BF56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40F03AAE-3701-4C9E-86C3-BBD055F88CB8}">
      <dgm:prSet phldrT="[Text]"/>
      <dgm:spPr>
        <a:solidFill>
          <a:schemeClr val="accent2">
            <a:lumMod val="75000"/>
            <a:alpha val="9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Epocrates</a:t>
          </a:r>
          <a:endParaRPr lang="en-US" dirty="0">
            <a:solidFill>
              <a:schemeClr val="tx1"/>
            </a:solidFill>
          </a:endParaRPr>
        </a:p>
      </dgm:t>
    </dgm:pt>
    <dgm:pt modelId="{557EF806-539E-4AE5-9EC2-808B55F79E46}" type="parTrans" cxnId="{2160FCA5-7C34-4CF1-B7CF-75CDB96E9BDA}">
      <dgm:prSet/>
      <dgm:spPr/>
      <dgm:t>
        <a:bodyPr/>
        <a:lstStyle/>
        <a:p>
          <a:endParaRPr lang="en-US"/>
        </a:p>
      </dgm:t>
    </dgm:pt>
    <dgm:pt modelId="{C6AE94B4-D9B8-445D-8ED7-64F6975D2C53}" type="sibTrans" cxnId="{2160FCA5-7C34-4CF1-B7CF-75CDB96E9BDA}">
      <dgm:prSet/>
      <dgm:spPr/>
      <dgm:t>
        <a:bodyPr/>
        <a:lstStyle/>
        <a:p>
          <a:endParaRPr lang="en-US"/>
        </a:p>
      </dgm:t>
    </dgm:pt>
    <dgm:pt modelId="{F9373081-C487-4754-B542-E5E3FB40A7BC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Cross Selling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349FD8B4-0BF7-4573-B546-FD2C865A4D2E}" type="parTrans" cxnId="{9A204572-9EA2-40EB-ABD3-9A122276D56A}">
      <dgm:prSet/>
      <dgm:spPr/>
      <dgm:t>
        <a:bodyPr/>
        <a:lstStyle/>
        <a:p>
          <a:endParaRPr lang="en-US"/>
        </a:p>
      </dgm:t>
    </dgm:pt>
    <dgm:pt modelId="{E9E4594C-D6B0-488F-B66F-9A9FD3C6DFD4}" type="sibTrans" cxnId="{9A204572-9EA2-40EB-ABD3-9A122276D56A}">
      <dgm:prSet/>
      <dgm:spPr/>
      <dgm:t>
        <a:bodyPr/>
        <a:lstStyle/>
        <a:p>
          <a:endParaRPr lang="en-US"/>
        </a:p>
      </dgm:t>
    </dgm:pt>
    <dgm:pt modelId="{0BA941EB-B3B5-4A96-B2C0-415EA2205B45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D0340D42-0CB1-400E-B9DD-860C691909C2}" type="parTrans" cxnId="{D50BC2A2-7F05-4E2C-BF71-9222BD2F1200}">
      <dgm:prSet/>
      <dgm:spPr/>
      <dgm:t>
        <a:bodyPr/>
        <a:lstStyle/>
        <a:p>
          <a:endParaRPr lang="en-US"/>
        </a:p>
      </dgm:t>
    </dgm:pt>
    <dgm:pt modelId="{215F4D71-A0A3-48DD-85BB-5BDECA2C5B06}" type="sibTrans" cxnId="{D50BC2A2-7F05-4E2C-BF71-9222BD2F1200}">
      <dgm:prSet/>
      <dgm:spPr/>
      <dgm:t>
        <a:bodyPr/>
        <a:lstStyle/>
        <a:p>
          <a:endParaRPr lang="en-US"/>
        </a:p>
      </dgm:t>
    </dgm:pt>
    <dgm:pt modelId="{0D8CADA6-8471-4F11-B5E7-BAA80CF5808A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82D10C0-00C6-44F5-BEA5-1B46E0CFC195}" type="parTrans" cxnId="{7E3AD345-0D0B-4919-A345-5BF70E982926}">
      <dgm:prSet/>
      <dgm:spPr/>
      <dgm:t>
        <a:bodyPr/>
        <a:lstStyle/>
        <a:p>
          <a:endParaRPr lang="en-US"/>
        </a:p>
      </dgm:t>
    </dgm:pt>
    <dgm:pt modelId="{E38DAD5C-9298-4501-AE1A-5AB969BCED9E}" type="sibTrans" cxnId="{7E3AD345-0D0B-4919-A345-5BF70E982926}">
      <dgm:prSet/>
      <dgm:spPr/>
      <dgm:t>
        <a:bodyPr/>
        <a:lstStyle/>
        <a:p>
          <a:endParaRPr lang="en-US"/>
        </a:p>
      </dgm:t>
    </dgm:pt>
    <dgm:pt modelId="{67C04159-94B5-4371-8A09-897CF5464A80}" type="pres">
      <dgm:prSet presAssocID="{F5C40F3D-0DE8-42BC-8212-74799122BF56}" presName="Name0" presStyleCnt="0">
        <dgm:presLayoutVars>
          <dgm:dir/>
          <dgm:resizeHandles val="exact"/>
        </dgm:presLayoutVars>
      </dgm:prSet>
      <dgm:spPr/>
    </dgm:pt>
    <dgm:pt modelId="{F2E92DA3-266F-4D69-8234-0CCFF09EA4CB}" type="pres">
      <dgm:prSet presAssocID="{40F03AAE-3701-4C9E-86C3-BBD055F88CB8}" presName="composite" presStyleCnt="0"/>
      <dgm:spPr/>
    </dgm:pt>
    <dgm:pt modelId="{2DA9C27F-3FC4-45D3-89BE-76B28FFBA66B}" type="pres">
      <dgm:prSet presAssocID="{40F03AAE-3701-4C9E-86C3-BBD055F88CB8}" presName="bgChev" presStyleLbl="node1" presStyleIdx="0" presStyleCnt="4"/>
      <dgm:spPr>
        <a:solidFill>
          <a:schemeClr val="accent2">
            <a:lumMod val="50000"/>
          </a:schemeClr>
        </a:solidFill>
        <a:ln>
          <a:solidFill>
            <a:srgbClr val="FFC000"/>
          </a:solidFill>
        </a:ln>
      </dgm:spPr>
    </dgm:pt>
    <dgm:pt modelId="{177C8142-98AD-4E9E-AAB5-D5651660812B}" type="pres">
      <dgm:prSet presAssocID="{40F03AAE-3701-4C9E-86C3-BBD055F88CB8}" presName="tx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22116-2936-4A4D-952E-7C73D374FABE}" type="pres">
      <dgm:prSet presAssocID="{C6AE94B4-D9B8-445D-8ED7-64F6975D2C53}" presName="compositeSpace" presStyleCnt="0"/>
      <dgm:spPr/>
    </dgm:pt>
    <dgm:pt modelId="{BA883262-062A-4B3C-9A1C-5E1BBF89D397}" type="pres">
      <dgm:prSet presAssocID="{F9373081-C487-4754-B542-E5E3FB40A7BC}" presName="composite" presStyleCnt="0"/>
      <dgm:spPr/>
    </dgm:pt>
    <dgm:pt modelId="{7787D462-826B-424E-BADA-97A02017C329}" type="pres">
      <dgm:prSet presAssocID="{F9373081-C487-4754-B542-E5E3FB40A7BC}" presName="bgChev" presStyleLbl="node1" presStyleIdx="1" presStyleCnt="4"/>
      <dgm:spPr>
        <a:solidFill>
          <a:schemeClr val="accent2"/>
        </a:solidFill>
        <a:ln>
          <a:noFill/>
        </a:ln>
      </dgm:spPr>
    </dgm:pt>
    <dgm:pt modelId="{A2F48E7E-DC42-427E-8449-C8E96A8988BC}" type="pres">
      <dgm:prSet presAssocID="{F9373081-C487-4754-B542-E5E3FB40A7BC}" presName="tx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9FA30-B718-4A73-9581-3B7F5DC755D3}" type="pres">
      <dgm:prSet presAssocID="{E9E4594C-D6B0-488F-B66F-9A9FD3C6DFD4}" presName="compositeSpace" presStyleCnt="0"/>
      <dgm:spPr/>
    </dgm:pt>
    <dgm:pt modelId="{15DDE42D-984F-461F-97ED-5C6F0F6624FD}" type="pres">
      <dgm:prSet presAssocID="{0BA941EB-B3B5-4A96-B2C0-415EA2205B45}" presName="composite" presStyleCnt="0"/>
      <dgm:spPr/>
    </dgm:pt>
    <dgm:pt modelId="{7C5901A3-C93F-4FEA-AD7A-6549BD3154B0}" type="pres">
      <dgm:prSet presAssocID="{0BA941EB-B3B5-4A96-B2C0-415EA2205B45}" presName="bgChev" presStyleLbl="node1" presStyleIdx="2" presStyleCnt="4"/>
      <dgm:spPr>
        <a:solidFill>
          <a:schemeClr val="accent2"/>
        </a:solidFill>
        <a:ln>
          <a:noFill/>
        </a:ln>
      </dgm:spPr>
    </dgm:pt>
    <dgm:pt modelId="{66DB9B13-DE63-4317-97EF-E40F50CEE632}" type="pres">
      <dgm:prSet presAssocID="{0BA941EB-B3B5-4A96-B2C0-415EA2205B45}" presName="tx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AAC5E-50D0-4B95-AF89-E4E07CD32BBA}" type="pres">
      <dgm:prSet presAssocID="{215F4D71-A0A3-48DD-85BB-5BDECA2C5B06}" presName="compositeSpace" presStyleCnt="0"/>
      <dgm:spPr/>
    </dgm:pt>
    <dgm:pt modelId="{E9A2AA98-861E-4DD6-9CBF-9C7898D11045}" type="pres">
      <dgm:prSet presAssocID="{0D8CADA6-8471-4F11-B5E7-BAA80CF5808A}" presName="composite" presStyleCnt="0"/>
      <dgm:spPr/>
    </dgm:pt>
    <dgm:pt modelId="{B17E27DD-7A22-400D-9B64-E401BA4FEC5B}" type="pres">
      <dgm:prSet presAssocID="{0D8CADA6-8471-4F11-B5E7-BAA80CF5808A}" presName="bgChev" presStyleLbl="node1" presStyleIdx="3" presStyleCnt="4"/>
      <dgm:spPr>
        <a:solidFill>
          <a:schemeClr val="accent2"/>
        </a:solidFill>
        <a:ln>
          <a:noFill/>
        </a:ln>
      </dgm:spPr>
    </dgm:pt>
    <dgm:pt modelId="{223A0F3B-77E6-476E-8532-9F5B6C8D0DA8}" type="pres">
      <dgm:prSet presAssocID="{0D8CADA6-8471-4F11-B5E7-BAA80CF5808A}" presName="tx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CCD47-E100-4486-9DB0-C039788EA3B9}" type="presOf" srcId="{F9373081-C487-4754-B542-E5E3FB40A7BC}" destId="{A2F48E7E-DC42-427E-8449-C8E96A8988BC}" srcOrd="0" destOrd="0" presId="urn:microsoft.com/office/officeart/2005/8/layout/chevronAccent+Icon"/>
    <dgm:cxn modelId="{7E3AD345-0D0B-4919-A345-5BF70E982926}" srcId="{F5C40F3D-0DE8-42BC-8212-74799122BF56}" destId="{0D8CADA6-8471-4F11-B5E7-BAA80CF5808A}" srcOrd="3" destOrd="0" parTransId="{F82D10C0-00C6-44F5-BEA5-1B46E0CFC195}" sibTransId="{E38DAD5C-9298-4501-AE1A-5AB969BCED9E}"/>
    <dgm:cxn modelId="{9A204572-9EA2-40EB-ABD3-9A122276D56A}" srcId="{F5C40F3D-0DE8-42BC-8212-74799122BF56}" destId="{F9373081-C487-4754-B542-E5E3FB40A7BC}" srcOrd="1" destOrd="0" parTransId="{349FD8B4-0BF7-4573-B546-FD2C865A4D2E}" sibTransId="{E9E4594C-D6B0-488F-B66F-9A9FD3C6DFD4}"/>
    <dgm:cxn modelId="{5F38583F-FF1C-4572-BC40-101B8AED40FB}" type="presOf" srcId="{40F03AAE-3701-4C9E-86C3-BBD055F88CB8}" destId="{177C8142-98AD-4E9E-AAB5-D5651660812B}" srcOrd="0" destOrd="0" presId="urn:microsoft.com/office/officeart/2005/8/layout/chevronAccent+Icon"/>
    <dgm:cxn modelId="{2160FCA5-7C34-4CF1-B7CF-75CDB96E9BDA}" srcId="{F5C40F3D-0DE8-42BC-8212-74799122BF56}" destId="{40F03AAE-3701-4C9E-86C3-BBD055F88CB8}" srcOrd="0" destOrd="0" parTransId="{557EF806-539E-4AE5-9EC2-808B55F79E46}" sibTransId="{C6AE94B4-D9B8-445D-8ED7-64F6975D2C53}"/>
    <dgm:cxn modelId="{D50BC2A2-7F05-4E2C-BF71-9222BD2F1200}" srcId="{F5C40F3D-0DE8-42BC-8212-74799122BF56}" destId="{0BA941EB-B3B5-4A96-B2C0-415EA2205B45}" srcOrd="2" destOrd="0" parTransId="{D0340D42-0CB1-400E-B9DD-860C691909C2}" sibTransId="{215F4D71-A0A3-48DD-85BB-5BDECA2C5B06}"/>
    <dgm:cxn modelId="{23EDEA77-EFBE-4120-AB17-333266137751}" type="presOf" srcId="{0D8CADA6-8471-4F11-B5E7-BAA80CF5808A}" destId="{223A0F3B-77E6-476E-8532-9F5B6C8D0DA8}" srcOrd="0" destOrd="0" presId="urn:microsoft.com/office/officeart/2005/8/layout/chevronAccent+Icon"/>
    <dgm:cxn modelId="{B7C9962E-13EB-4B1D-88B1-3F5378E3028D}" type="presOf" srcId="{F5C40F3D-0DE8-42BC-8212-74799122BF56}" destId="{67C04159-94B5-4371-8A09-897CF5464A80}" srcOrd="0" destOrd="0" presId="urn:microsoft.com/office/officeart/2005/8/layout/chevronAccent+Icon"/>
    <dgm:cxn modelId="{30F56D75-269B-4679-8B56-D5E60A59D3FC}" type="presOf" srcId="{0BA941EB-B3B5-4A96-B2C0-415EA2205B45}" destId="{66DB9B13-DE63-4317-97EF-E40F50CEE632}" srcOrd="0" destOrd="0" presId="urn:microsoft.com/office/officeart/2005/8/layout/chevronAccent+Icon"/>
    <dgm:cxn modelId="{12FCFA87-7AA4-4520-BD9B-F8558E081353}" type="presParOf" srcId="{67C04159-94B5-4371-8A09-897CF5464A80}" destId="{F2E92DA3-266F-4D69-8234-0CCFF09EA4CB}" srcOrd="0" destOrd="0" presId="urn:microsoft.com/office/officeart/2005/8/layout/chevronAccent+Icon"/>
    <dgm:cxn modelId="{E5677524-378C-4A86-86B4-3C60EE43E4A9}" type="presParOf" srcId="{F2E92DA3-266F-4D69-8234-0CCFF09EA4CB}" destId="{2DA9C27F-3FC4-45D3-89BE-76B28FFBA66B}" srcOrd="0" destOrd="0" presId="urn:microsoft.com/office/officeart/2005/8/layout/chevronAccent+Icon"/>
    <dgm:cxn modelId="{9B4D0C64-EA3F-4F79-B20E-C7A465FB99CD}" type="presParOf" srcId="{F2E92DA3-266F-4D69-8234-0CCFF09EA4CB}" destId="{177C8142-98AD-4E9E-AAB5-D5651660812B}" srcOrd="1" destOrd="0" presId="urn:microsoft.com/office/officeart/2005/8/layout/chevronAccent+Icon"/>
    <dgm:cxn modelId="{2B7F5C55-576F-46E2-B04F-DC8A909D96E6}" type="presParOf" srcId="{67C04159-94B5-4371-8A09-897CF5464A80}" destId="{B4D22116-2936-4A4D-952E-7C73D374FABE}" srcOrd="1" destOrd="0" presId="urn:microsoft.com/office/officeart/2005/8/layout/chevronAccent+Icon"/>
    <dgm:cxn modelId="{E863FE33-C7D7-4131-950D-9BBDAD974F61}" type="presParOf" srcId="{67C04159-94B5-4371-8A09-897CF5464A80}" destId="{BA883262-062A-4B3C-9A1C-5E1BBF89D397}" srcOrd="2" destOrd="0" presId="urn:microsoft.com/office/officeart/2005/8/layout/chevronAccent+Icon"/>
    <dgm:cxn modelId="{6AFD794F-E6F5-4A57-9AF8-8FE278473B6B}" type="presParOf" srcId="{BA883262-062A-4B3C-9A1C-5E1BBF89D397}" destId="{7787D462-826B-424E-BADA-97A02017C329}" srcOrd="0" destOrd="0" presId="urn:microsoft.com/office/officeart/2005/8/layout/chevronAccent+Icon"/>
    <dgm:cxn modelId="{8A5E6240-4EB2-4EF4-8302-E1F3D40886CB}" type="presParOf" srcId="{BA883262-062A-4B3C-9A1C-5E1BBF89D397}" destId="{A2F48E7E-DC42-427E-8449-C8E96A8988BC}" srcOrd="1" destOrd="0" presId="urn:microsoft.com/office/officeart/2005/8/layout/chevronAccent+Icon"/>
    <dgm:cxn modelId="{B521DCF2-5DE8-4B16-9AAD-AEA4C3A136B3}" type="presParOf" srcId="{67C04159-94B5-4371-8A09-897CF5464A80}" destId="{BB69FA30-B718-4A73-9581-3B7F5DC755D3}" srcOrd="3" destOrd="0" presId="urn:microsoft.com/office/officeart/2005/8/layout/chevronAccent+Icon"/>
    <dgm:cxn modelId="{5D3D34F5-2C1C-4D5B-927F-7E38E198E3C2}" type="presParOf" srcId="{67C04159-94B5-4371-8A09-897CF5464A80}" destId="{15DDE42D-984F-461F-97ED-5C6F0F6624FD}" srcOrd="4" destOrd="0" presId="urn:microsoft.com/office/officeart/2005/8/layout/chevronAccent+Icon"/>
    <dgm:cxn modelId="{4DC46BA1-02DF-4F10-8266-7B423EED3E26}" type="presParOf" srcId="{15DDE42D-984F-461F-97ED-5C6F0F6624FD}" destId="{7C5901A3-C93F-4FEA-AD7A-6549BD3154B0}" srcOrd="0" destOrd="0" presId="urn:microsoft.com/office/officeart/2005/8/layout/chevronAccent+Icon"/>
    <dgm:cxn modelId="{3ADCDEF4-1DAC-4100-BDBE-078BF4AEC4DD}" type="presParOf" srcId="{15DDE42D-984F-461F-97ED-5C6F0F6624FD}" destId="{66DB9B13-DE63-4317-97EF-E40F50CEE632}" srcOrd="1" destOrd="0" presId="urn:microsoft.com/office/officeart/2005/8/layout/chevronAccent+Icon"/>
    <dgm:cxn modelId="{71405177-E6DA-4146-9E8E-F156A49F6141}" type="presParOf" srcId="{67C04159-94B5-4371-8A09-897CF5464A80}" destId="{78AAAC5E-50D0-4B95-AF89-E4E07CD32BBA}" srcOrd="5" destOrd="0" presId="urn:microsoft.com/office/officeart/2005/8/layout/chevronAccent+Icon"/>
    <dgm:cxn modelId="{1B73E4ED-A146-425D-A05C-3EBF567485EE}" type="presParOf" srcId="{67C04159-94B5-4371-8A09-897CF5464A80}" destId="{E9A2AA98-861E-4DD6-9CBF-9C7898D11045}" srcOrd="6" destOrd="0" presId="urn:microsoft.com/office/officeart/2005/8/layout/chevronAccent+Icon"/>
    <dgm:cxn modelId="{0823B617-7C26-4BCE-B5C2-97C6BA716A9D}" type="presParOf" srcId="{E9A2AA98-861E-4DD6-9CBF-9C7898D11045}" destId="{B17E27DD-7A22-400D-9B64-E401BA4FEC5B}" srcOrd="0" destOrd="0" presId="urn:microsoft.com/office/officeart/2005/8/layout/chevronAccent+Icon"/>
    <dgm:cxn modelId="{57027C9F-3A0A-439C-AFB7-3F2997684D78}" type="presParOf" srcId="{E9A2AA98-861E-4DD6-9CBF-9C7898D11045}" destId="{223A0F3B-77E6-476E-8532-9F5B6C8D0DA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C40F3D-0DE8-42BC-8212-74799122BF56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40F03AAE-3701-4C9E-86C3-BBD055F88CB8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Epocrates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557EF806-539E-4AE5-9EC2-808B55F79E46}" type="parTrans" cxnId="{2160FCA5-7C34-4CF1-B7CF-75CDB96E9BDA}">
      <dgm:prSet/>
      <dgm:spPr/>
      <dgm:t>
        <a:bodyPr/>
        <a:lstStyle/>
        <a:p>
          <a:endParaRPr lang="en-US"/>
        </a:p>
      </dgm:t>
    </dgm:pt>
    <dgm:pt modelId="{C6AE94B4-D9B8-445D-8ED7-64F6975D2C53}" type="sibTrans" cxnId="{2160FCA5-7C34-4CF1-B7CF-75CDB96E9BDA}">
      <dgm:prSet/>
      <dgm:spPr/>
      <dgm:t>
        <a:bodyPr/>
        <a:lstStyle/>
        <a:p>
          <a:endParaRPr lang="en-US"/>
        </a:p>
      </dgm:t>
    </dgm:pt>
    <dgm:pt modelId="{F9373081-C487-4754-B542-E5E3FB40A7BC}">
      <dgm:prSet phldrT="[Text]"/>
      <dgm:spPr>
        <a:solidFill>
          <a:schemeClr val="accent2">
            <a:lumMod val="75000"/>
            <a:alpha val="9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Cross Selling</a:t>
          </a:r>
          <a:endParaRPr lang="en-US" dirty="0">
            <a:solidFill>
              <a:schemeClr val="tx1"/>
            </a:solidFill>
          </a:endParaRPr>
        </a:p>
      </dgm:t>
    </dgm:pt>
    <dgm:pt modelId="{349FD8B4-0BF7-4573-B546-FD2C865A4D2E}" type="parTrans" cxnId="{9A204572-9EA2-40EB-ABD3-9A122276D56A}">
      <dgm:prSet/>
      <dgm:spPr/>
      <dgm:t>
        <a:bodyPr/>
        <a:lstStyle/>
        <a:p>
          <a:endParaRPr lang="en-US"/>
        </a:p>
      </dgm:t>
    </dgm:pt>
    <dgm:pt modelId="{E9E4594C-D6B0-488F-B66F-9A9FD3C6DFD4}" type="sibTrans" cxnId="{9A204572-9EA2-40EB-ABD3-9A122276D56A}">
      <dgm:prSet/>
      <dgm:spPr/>
      <dgm:t>
        <a:bodyPr/>
        <a:lstStyle/>
        <a:p>
          <a:endParaRPr lang="en-US"/>
        </a:p>
      </dgm:t>
    </dgm:pt>
    <dgm:pt modelId="{0BA941EB-B3B5-4A96-B2C0-415EA2205B45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D0340D42-0CB1-400E-B9DD-860C691909C2}" type="parTrans" cxnId="{D50BC2A2-7F05-4E2C-BF71-9222BD2F1200}">
      <dgm:prSet/>
      <dgm:spPr/>
      <dgm:t>
        <a:bodyPr/>
        <a:lstStyle/>
        <a:p>
          <a:endParaRPr lang="en-US"/>
        </a:p>
      </dgm:t>
    </dgm:pt>
    <dgm:pt modelId="{215F4D71-A0A3-48DD-85BB-5BDECA2C5B06}" type="sibTrans" cxnId="{D50BC2A2-7F05-4E2C-BF71-9222BD2F1200}">
      <dgm:prSet/>
      <dgm:spPr/>
      <dgm:t>
        <a:bodyPr/>
        <a:lstStyle/>
        <a:p>
          <a:endParaRPr lang="en-US"/>
        </a:p>
      </dgm:t>
    </dgm:pt>
    <dgm:pt modelId="{0D8CADA6-8471-4F11-B5E7-BAA80CF5808A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82D10C0-00C6-44F5-BEA5-1B46E0CFC195}" type="parTrans" cxnId="{7E3AD345-0D0B-4919-A345-5BF70E982926}">
      <dgm:prSet/>
      <dgm:spPr/>
      <dgm:t>
        <a:bodyPr/>
        <a:lstStyle/>
        <a:p>
          <a:endParaRPr lang="en-US"/>
        </a:p>
      </dgm:t>
    </dgm:pt>
    <dgm:pt modelId="{E38DAD5C-9298-4501-AE1A-5AB969BCED9E}" type="sibTrans" cxnId="{7E3AD345-0D0B-4919-A345-5BF70E982926}">
      <dgm:prSet/>
      <dgm:spPr/>
      <dgm:t>
        <a:bodyPr/>
        <a:lstStyle/>
        <a:p>
          <a:endParaRPr lang="en-US"/>
        </a:p>
      </dgm:t>
    </dgm:pt>
    <dgm:pt modelId="{67C04159-94B5-4371-8A09-897CF5464A80}" type="pres">
      <dgm:prSet presAssocID="{F5C40F3D-0DE8-42BC-8212-74799122BF56}" presName="Name0" presStyleCnt="0">
        <dgm:presLayoutVars>
          <dgm:dir/>
          <dgm:resizeHandles val="exact"/>
        </dgm:presLayoutVars>
      </dgm:prSet>
      <dgm:spPr/>
    </dgm:pt>
    <dgm:pt modelId="{F2E92DA3-266F-4D69-8234-0CCFF09EA4CB}" type="pres">
      <dgm:prSet presAssocID="{40F03AAE-3701-4C9E-86C3-BBD055F88CB8}" presName="composite" presStyleCnt="0"/>
      <dgm:spPr/>
    </dgm:pt>
    <dgm:pt modelId="{2DA9C27F-3FC4-45D3-89BE-76B28FFBA66B}" type="pres">
      <dgm:prSet presAssocID="{40F03AAE-3701-4C9E-86C3-BBD055F88CB8}" presName="bgChev" presStyleLbl="node1" presStyleIdx="0" presStyleCnt="4"/>
      <dgm:spPr>
        <a:solidFill>
          <a:schemeClr val="accent2">
            <a:lumMod val="60000"/>
            <a:lumOff val="40000"/>
          </a:schemeClr>
        </a:solidFill>
        <a:ln>
          <a:noFill/>
        </a:ln>
      </dgm:spPr>
    </dgm:pt>
    <dgm:pt modelId="{177C8142-98AD-4E9E-AAB5-D5651660812B}" type="pres">
      <dgm:prSet presAssocID="{40F03AAE-3701-4C9E-86C3-BBD055F88CB8}" presName="tx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22116-2936-4A4D-952E-7C73D374FABE}" type="pres">
      <dgm:prSet presAssocID="{C6AE94B4-D9B8-445D-8ED7-64F6975D2C53}" presName="compositeSpace" presStyleCnt="0"/>
      <dgm:spPr/>
    </dgm:pt>
    <dgm:pt modelId="{BA883262-062A-4B3C-9A1C-5E1BBF89D397}" type="pres">
      <dgm:prSet presAssocID="{F9373081-C487-4754-B542-E5E3FB40A7BC}" presName="composite" presStyleCnt="0"/>
      <dgm:spPr/>
    </dgm:pt>
    <dgm:pt modelId="{7787D462-826B-424E-BADA-97A02017C329}" type="pres">
      <dgm:prSet presAssocID="{F9373081-C487-4754-B542-E5E3FB40A7BC}" presName="bgChev" presStyleLbl="node1" presStyleIdx="1" presStyleCnt="4"/>
      <dgm:spPr>
        <a:solidFill>
          <a:schemeClr val="accent2">
            <a:lumMod val="50000"/>
          </a:schemeClr>
        </a:solidFill>
        <a:ln>
          <a:solidFill>
            <a:srgbClr val="FFC000"/>
          </a:solidFill>
        </a:ln>
      </dgm:spPr>
    </dgm:pt>
    <dgm:pt modelId="{A2F48E7E-DC42-427E-8449-C8E96A8988BC}" type="pres">
      <dgm:prSet presAssocID="{F9373081-C487-4754-B542-E5E3FB40A7BC}" presName="tx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9FA30-B718-4A73-9581-3B7F5DC755D3}" type="pres">
      <dgm:prSet presAssocID="{E9E4594C-D6B0-488F-B66F-9A9FD3C6DFD4}" presName="compositeSpace" presStyleCnt="0"/>
      <dgm:spPr/>
    </dgm:pt>
    <dgm:pt modelId="{15DDE42D-984F-461F-97ED-5C6F0F6624FD}" type="pres">
      <dgm:prSet presAssocID="{0BA941EB-B3B5-4A96-B2C0-415EA2205B45}" presName="composite" presStyleCnt="0"/>
      <dgm:spPr/>
    </dgm:pt>
    <dgm:pt modelId="{7C5901A3-C93F-4FEA-AD7A-6549BD3154B0}" type="pres">
      <dgm:prSet presAssocID="{0BA941EB-B3B5-4A96-B2C0-415EA2205B45}" presName="bgChev" presStyleLbl="node1" presStyleIdx="2" presStyleCnt="4"/>
      <dgm:spPr>
        <a:solidFill>
          <a:schemeClr val="accent2"/>
        </a:solidFill>
        <a:ln>
          <a:noFill/>
        </a:ln>
      </dgm:spPr>
    </dgm:pt>
    <dgm:pt modelId="{66DB9B13-DE63-4317-97EF-E40F50CEE632}" type="pres">
      <dgm:prSet presAssocID="{0BA941EB-B3B5-4A96-B2C0-415EA2205B45}" presName="tx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AAC5E-50D0-4B95-AF89-E4E07CD32BBA}" type="pres">
      <dgm:prSet presAssocID="{215F4D71-A0A3-48DD-85BB-5BDECA2C5B06}" presName="compositeSpace" presStyleCnt="0"/>
      <dgm:spPr/>
    </dgm:pt>
    <dgm:pt modelId="{E9A2AA98-861E-4DD6-9CBF-9C7898D11045}" type="pres">
      <dgm:prSet presAssocID="{0D8CADA6-8471-4F11-B5E7-BAA80CF5808A}" presName="composite" presStyleCnt="0"/>
      <dgm:spPr/>
    </dgm:pt>
    <dgm:pt modelId="{B17E27DD-7A22-400D-9B64-E401BA4FEC5B}" type="pres">
      <dgm:prSet presAssocID="{0D8CADA6-8471-4F11-B5E7-BAA80CF5808A}" presName="bgChev" presStyleLbl="node1" presStyleIdx="3" presStyleCnt="4"/>
      <dgm:spPr>
        <a:solidFill>
          <a:schemeClr val="accent2"/>
        </a:solidFill>
        <a:ln>
          <a:noFill/>
        </a:ln>
      </dgm:spPr>
    </dgm:pt>
    <dgm:pt modelId="{223A0F3B-77E6-476E-8532-9F5B6C8D0DA8}" type="pres">
      <dgm:prSet presAssocID="{0D8CADA6-8471-4F11-B5E7-BAA80CF5808A}" presName="tx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9E6498-2C26-4FC6-B1A6-0F499523AC5C}" type="presOf" srcId="{40F03AAE-3701-4C9E-86C3-BBD055F88CB8}" destId="{177C8142-98AD-4E9E-AAB5-D5651660812B}" srcOrd="0" destOrd="0" presId="urn:microsoft.com/office/officeart/2005/8/layout/chevronAccent+Icon"/>
    <dgm:cxn modelId="{D50BC2A2-7F05-4E2C-BF71-9222BD2F1200}" srcId="{F5C40F3D-0DE8-42BC-8212-74799122BF56}" destId="{0BA941EB-B3B5-4A96-B2C0-415EA2205B45}" srcOrd="2" destOrd="0" parTransId="{D0340D42-0CB1-400E-B9DD-860C691909C2}" sibTransId="{215F4D71-A0A3-48DD-85BB-5BDECA2C5B06}"/>
    <dgm:cxn modelId="{9FB68E45-FF00-4611-B088-2D446D620E06}" type="presOf" srcId="{0D8CADA6-8471-4F11-B5E7-BAA80CF5808A}" destId="{223A0F3B-77E6-476E-8532-9F5B6C8D0DA8}" srcOrd="0" destOrd="0" presId="urn:microsoft.com/office/officeart/2005/8/layout/chevronAccent+Icon"/>
    <dgm:cxn modelId="{8EEE14CC-20DF-4555-B9A6-43DC25AEEC29}" type="presOf" srcId="{F9373081-C487-4754-B542-E5E3FB40A7BC}" destId="{A2F48E7E-DC42-427E-8449-C8E96A8988BC}" srcOrd="0" destOrd="0" presId="urn:microsoft.com/office/officeart/2005/8/layout/chevronAccent+Icon"/>
    <dgm:cxn modelId="{7E3AD345-0D0B-4919-A345-5BF70E982926}" srcId="{F5C40F3D-0DE8-42BC-8212-74799122BF56}" destId="{0D8CADA6-8471-4F11-B5E7-BAA80CF5808A}" srcOrd="3" destOrd="0" parTransId="{F82D10C0-00C6-44F5-BEA5-1B46E0CFC195}" sibTransId="{E38DAD5C-9298-4501-AE1A-5AB969BCED9E}"/>
    <dgm:cxn modelId="{9A204572-9EA2-40EB-ABD3-9A122276D56A}" srcId="{F5C40F3D-0DE8-42BC-8212-74799122BF56}" destId="{F9373081-C487-4754-B542-E5E3FB40A7BC}" srcOrd="1" destOrd="0" parTransId="{349FD8B4-0BF7-4573-B546-FD2C865A4D2E}" sibTransId="{E9E4594C-D6B0-488F-B66F-9A9FD3C6DFD4}"/>
    <dgm:cxn modelId="{3FA48B78-AE6F-4049-A690-6825D4041865}" type="presOf" srcId="{0BA941EB-B3B5-4A96-B2C0-415EA2205B45}" destId="{66DB9B13-DE63-4317-97EF-E40F50CEE632}" srcOrd="0" destOrd="0" presId="urn:microsoft.com/office/officeart/2005/8/layout/chevronAccent+Icon"/>
    <dgm:cxn modelId="{96647B35-46AF-4DAC-AE7F-86B97025052A}" type="presOf" srcId="{F5C40F3D-0DE8-42BC-8212-74799122BF56}" destId="{67C04159-94B5-4371-8A09-897CF5464A80}" srcOrd="0" destOrd="0" presId="urn:microsoft.com/office/officeart/2005/8/layout/chevronAccent+Icon"/>
    <dgm:cxn modelId="{2160FCA5-7C34-4CF1-B7CF-75CDB96E9BDA}" srcId="{F5C40F3D-0DE8-42BC-8212-74799122BF56}" destId="{40F03AAE-3701-4C9E-86C3-BBD055F88CB8}" srcOrd="0" destOrd="0" parTransId="{557EF806-539E-4AE5-9EC2-808B55F79E46}" sibTransId="{C6AE94B4-D9B8-445D-8ED7-64F6975D2C53}"/>
    <dgm:cxn modelId="{D911C6F0-1F20-4503-AFB8-79E51DA63684}" type="presParOf" srcId="{67C04159-94B5-4371-8A09-897CF5464A80}" destId="{F2E92DA3-266F-4D69-8234-0CCFF09EA4CB}" srcOrd="0" destOrd="0" presId="urn:microsoft.com/office/officeart/2005/8/layout/chevronAccent+Icon"/>
    <dgm:cxn modelId="{96BACA28-9165-41E5-BED2-9F66405B62D9}" type="presParOf" srcId="{F2E92DA3-266F-4D69-8234-0CCFF09EA4CB}" destId="{2DA9C27F-3FC4-45D3-89BE-76B28FFBA66B}" srcOrd="0" destOrd="0" presId="urn:microsoft.com/office/officeart/2005/8/layout/chevronAccent+Icon"/>
    <dgm:cxn modelId="{CA990D18-E114-4CD9-9D02-64B12FCEE876}" type="presParOf" srcId="{F2E92DA3-266F-4D69-8234-0CCFF09EA4CB}" destId="{177C8142-98AD-4E9E-AAB5-D5651660812B}" srcOrd="1" destOrd="0" presId="urn:microsoft.com/office/officeart/2005/8/layout/chevronAccent+Icon"/>
    <dgm:cxn modelId="{F699DB01-FFFB-4678-8BCF-C6286BF7FBCA}" type="presParOf" srcId="{67C04159-94B5-4371-8A09-897CF5464A80}" destId="{B4D22116-2936-4A4D-952E-7C73D374FABE}" srcOrd="1" destOrd="0" presId="urn:microsoft.com/office/officeart/2005/8/layout/chevronAccent+Icon"/>
    <dgm:cxn modelId="{BF2F2EDA-6C4C-4DE7-8965-ABD7AB13BF96}" type="presParOf" srcId="{67C04159-94B5-4371-8A09-897CF5464A80}" destId="{BA883262-062A-4B3C-9A1C-5E1BBF89D397}" srcOrd="2" destOrd="0" presId="urn:microsoft.com/office/officeart/2005/8/layout/chevronAccent+Icon"/>
    <dgm:cxn modelId="{E73D8983-F31C-44BF-8889-932AA2254664}" type="presParOf" srcId="{BA883262-062A-4B3C-9A1C-5E1BBF89D397}" destId="{7787D462-826B-424E-BADA-97A02017C329}" srcOrd="0" destOrd="0" presId="urn:microsoft.com/office/officeart/2005/8/layout/chevronAccent+Icon"/>
    <dgm:cxn modelId="{526BD638-20D2-45EC-82C5-D6652CE76208}" type="presParOf" srcId="{BA883262-062A-4B3C-9A1C-5E1BBF89D397}" destId="{A2F48E7E-DC42-427E-8449-C8E96A8988BC}" srcOrd="1" destOrd="0" presId="urn:microsoft.com/office/officeart/2005/8/layout/chevronAccent+Icon"/>
    <dgm:cxn modelId="{FBD15EEA-C5DC-44A7-957B-F575E957373D}" type="presParOf" srcId="{67C04159-94B5-4371-8A09-897CF5464A80}" destId="{BB69FA30-B718-4A73-9581-3B7F5DC755D3}" srcOrd="3" destOrd="0" presId="urn:microsoft.com/office/officeart/2005/8/layout/chevronAccent+Icon"/>
    <dgm:cxn modelId="{80BE92B5-A6D5-4535-BC5F-45676C9FDC98}" type="presParOf" srcId="{67C04159-94B5-4371-8A09-897CF5464A80}" destId="{15DDE42D-984F-461F-97ED-5C6F0F6624FD}" srcOrd="4" destOrd="0" presId="urn:microsoft.com/office/officeart/2005/8/layout/chevronAccent+Icon"/>
    <dgm:cxn modelId="{F470CC1E-C7E2-4867-9E9E-FCF6FAA4D8C9}" type="presParOf" srcId="{15DDE42D-984F-461F-97ED-5C6F0F6624FD}" destId="{7C5901A3-C93F-4FEA-AD7A-6549BD3154B0}" srcOrd="0" destOrd="0" presId="urn:microsoft.com/office/officeart/2005/8/layout/chevronAccent+Icon"/>
    <dgm:cxn modelId="{CADFD426-1612-4D18-ACEC-33FF33B2184B}" type="presParOf" srcId="{15DDE42D-984F-461F-97ED-5C6F0F6624FD}" destId="{66DB9B13-DE63-4317-97EF-E40F50CEE632}" srcOrd="1" destOrd="0" presId="urn:microsoft.com/office/officeart/2005/8/layout/chevronAccent+Icon"/>
    <dgm:cxn modelId="{8BD021AB-E0AD-4032-ADA3-3CE7DD150DB5}" type="presParOf" srcId="{67C04159-94B5-4371-8A09-897CF5464A80}" destId="{78AAAC5E-50D0-4B95-AF89-E4E07CD32BBA}" srcOrd="5" destOrd="0" presId="urn:microsoft.com/office/officeart/2005/8/layout/chevronAccent+Icon"/>
    <dgm:cxn modelId="{80A226DC-FE88-4E04-97CE-C426C7D3CB2D}" type="presParOf" srcId="{67C04159-94B5-4371-8A09-897CF5464A80}" destId="{E9A2AA98-861E-4DD6-9CBF-9C7898D11045}" srcOrd="6" destOrd="0" presId="urn:microsoft.com/office/officeart/2005/8/layout/chevronAccent+Icon"/>
    <dgm:cxn modelId="{918B2732-EF93-4892-8070-E2B9E09FD066}" type="presParOf" srcId="{E9A2AA98-861E-4DD6-9CBF-9C7898D11045}" destId="{B17E27DD-7A22-400D-9B64-E401BA4FEC5B}" srcOrd="0" destOrd="0" presId="urn:microsoft.com/office/officeart/2005/8/layout/chevronAccent+Icon"/>
    <dgm:cxn modelId="{79553C4C-74FE-4A32-84EC-4AFC6D838676}" type="presParOf" srcId="{E9A2AA98-861E-4DD6-9CBF-9C7898D11045}" destId="{223A0F3B-77E6-476E-8532-9F5B6C8D0DA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C40F3D-0DE8-42BC-8212-74799122BF56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40F03AAE-3701-4C9E-86C3-BBD055F88CB8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Epocrates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557EF806-539E-4AE5-9EC2-808B55F79E46}" type="parTrans" cxnId="{2160FCA5-7C34-4CF1-B7CF-75CDB96E9BDA}">
      <dgm:prSet/>
      <dgm:spPr/>
      <dgm:t>
        <a:bodyPr/>
        <a:lstStyle/>
        <a:p>
          <a:endParaRPr lang="en-US"/>
        </a:p>
      </dgm:t>
    </dgm:pt>
    <dgm:pt modelId="{C6AE94B4-D9B8-445D-8ED7-64F6975D2C53}" type="sibTrans" cxnId="{2160FCA5-7C34-4CF1-B7CF-75CDB96E9BDA}">
      <dgm:prSet/>
      <dgm:spPr/>
      <dgm:t>
        <a:bodyPr/>
        <a:lstStyle/>
        <a:p>
          <a:endParaRPr lang="en-US"/>
        </a:p>
      </dgm:t>
    </dgm:pt>
    <dgm:pt modelId="{F9373081-C487-4754-B542-E5E3FB40A7BC}">
      <dgm:prSet phldrT="[Text]"/>
      <dgm:spPr>
        <a:solidFill>
          <a:schemeClr val="accent2">
            <a:lumMod val="75000"/>
            <a:alpha val="9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Cross Selling</a:t>
          </a:r>
          <a:endParaRPr lang="en-US" dirty="0">
            <a:solidFill>
              <a:schemeClr val="tx1"/>
            </a:solidFill>
          </a:endParaRPr>
        </a:p>
      </dgm:t>
    </dgm:pt>
    <dgm:pt modelId="{349FD8B4-0BF7-4573-B546-FD2C865A4D2E}" type="parTrans" cxnId="{9A204572-9EA2-40EB-ABD3-9A122276D56A}">
      <dgm:prSet/>
      <dgm:spPr/>
      <dgm:t>
        <a:bodyPr/>
        <a:lstStyle/>
        <a:p>
          <a:endParaRPr lang="en-US"/>
        </a:p>
      </dgm:t>
    </dgm:pt>
    <dgm:pt modelId="{E9E4594C-D6B0-488F-B66F-9A9FD3C6DFD4}" type="sibTrans" cxnId="{9A204572-9EA2-40EB-ABD3-9A122276D56A}">
      <dgm:prSet/>
      <dgm:spPr/>
      <dgm:t>
        <a:bodyPr/>
        <a:lstStyle/>
        <a:p>
          <a:endParaRPr lang="en-US"/>
        </a:p>
      </dgm:t>
    </dgm:pt>
    <dgm:pt modelId="{0BA941EB-B3B5-4A96-B2C0-415EA2205B45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D0340D42-0CB1-400E-B9DD-860C691909C2}" type="parTrans" cxnId="{D50BC2A2-7F05-4E2C-BF71-9222BD2F1200}">
      <dgm:prSet/>
      <dgm:spPr/>
      <dgm:t>
        <a:bodyPr/>
        <a:lstStyle/>
        <a:p>
          <a:endParaRPr lang="en-US"/>
        </a:p>
      </dgm:t>
    </dgm:pt>
    <dgm:pt modelId="{215F4D71-A0A3-48DD-85BB-5BDECA2C5B06}" type="sibTrans" cxnId="{D50BC2A2-7F05-4E2C-BF71-9222BD2F1200}">
      <dgm:prSet/>
      <dgm:spPr/>
      <dgm:t>
        <a:bodyPr/>
        <a:lstStyle/>
        <a:p>
          <a:endParaRPr lang="en-US"/>
        </a:p>
      </dgm:t>
    </dgm:pt>
    <dgm:pt modelId="{0D8CADA6-8471-4F11-B5E7-BAA80CF5808A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82D10C0-00C6-44F5-BEA5-1B46E0CFC195}" type="parTrans" cxnId="{7E3AD345-0D0B-4919-A345-5BF70E982926}">
      <dgm:prSet/>
      <dgm:spPr/>
      <dgm:t>
        <a:bodyPr/>
        <a:lstStyle/>
        <a:p>
          <a:endParaRPr lang="en-US"/>
        </a:p>
      </dgm:t>
    </dgm:pt>
    <dgm:pt modelId="{E38DAD5C-9298-4501-AE1A-5AB969BCED9E}" type="sibTrans" cxnId="{7E3AD345-0D0B-4919-A345-5BF70E982926}">
      <dgm:prSet/>
      <dgm:spPr/>
      <dgm:t>
        <a:bodyPr/>
        <a:lstStyle/>
        <a:p>
          <a:endParaRPr lang="en-US"/>
        </a:p>
      </dgm:t>
    </dgm:pt>
    <dgm:pt modelId="{67C04159-94B5-4371-8A09-897CF5464A80}" type="pres">
      <dgm:prSet presAssocID="{F5C40F3D-0DE8-42BC-8212-74799122BF56}" presName="Name0" presStyleCnt="0">
        <dgm:presLayoutVars>
          <dgm:dir/>
          <dgm:resizeHandles val="exact"/>
        </dgm:presLayoutVars>
      </dgm:prSet>
      <dgm:spPr/>
    </dgm:pt>
    <dgm:pt modelId="{F2E92DA3-266F-4D69-8234-0CCFF09EA4CB}" type="pres">
      <dgm:prSet presAssocID="{40F03AAE-3701-4C9E-86C3-BBD055F88CB8}" presName="composite" presStyleCnt="0"/>
      <dgm:spPr/>
    </dgm:pt>
    <dgm:pt modelId="{2DA9C27F-3FC4-45D3-89BE-76B28FFBA66B}" type="pres">
      <dgm:prSet presAssocID="{40F03AAE-3701-4C9E-86C3-BBD055F88CB8}" presName="bgChev" presStyleLbl="node1" presStyleIdx="0" presStyleCnt="4"/>
      <dgm:spPr>
        <a:solidFill>
          <a:schemeClr val="accent2">
            <a:lumMod val="60000"/>
            <a:lumOff val="40000"/>
          </a:schemeClr>
        </a:solidFill>
        <a:ln>
          <a:noFill/>
        </a:ln>
      </dgm:spPr>
    </dgm:pt>
    <dgm:pt modelId="{177C8142-98AD-4E9E-AAB5-D5651660812B}" type="pres">
      <dgm:prSet presAssocID="{40F03AAE-3701-4C9E-86C3-BBD055F88CB8}" presName="tx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22116-2936-4A4D-952E-7C73D374FABE}" type="pres">
      <dgm:prSet presAssocID="{C6AE94B4-D9B8-445D-8ED7-64F6975D2C53}" presName="compositeSpace" presStyleCnt="0"/>
      <dgm:spPr/>
    </dgm:pt>
    <dgm:pt modelId="{BA883262-062A-4B3C-9A1C-5E1BBF89D397}" type="pres">
      <dgm:prSet presAssocID="{F9373081-C487-4754-B542-E5E3FB40A7BC}" presName="composite" presStyleCnt="0"/>
      <dgm:spPr/>
    </dgm:pt>
    <dgm:pt modelId="{7787D462-826B-424E-BADA-97A02017C329}" type="pres">
      <dgm:prSet presAssocID="{F9373081-C487-4754-B542-E5E3FB40A7BC}" presName="bgChev" presStyleLbl="node1" presStyleIdx="1" presStyleCnt="4"/>
      <dgm:spPr>
        <a:solidFill>
          <a:schemeClr val="accent2">
            <a:lumMod val="50000"/>
          </a:schemeClr>
        </a:solidFill>
        <a:ln>
          <a:solidFill>
            <a:srgbClr val="FFC000"/>
          </a:solidFill>
        </a:ln>
      </dgm:spPr>
    </dgm:pt>
    <dgm:pt modelId="{A2F48E7E-DC42-427E-8449-C8E96A8988BC}" type="pres">
      <dgm:prSet presAssocID="{F9373081-C487-4754-B542-E5E3FB40A7BC}" presName="tx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9FA30-B718-4A73-9581-3B7F5DC755D3}" type="pres">
      <dgm:prSet presAssocID="{E9E4594C-D6B0-488F-B66F-9A9FD3C6DFD4}" presName="compositeSpace" presStyleCnt="0"/>
      <dgm:spPr/>
    </dgm:pt>
    <dgm:pt modelId="{15DDE42D-984F-461F-97ED-5C6F0F6624FD}" type="pres">
      <dgm:prSet presAssocID="{0BA941EB-B3B5-4A96-B2C0-415EA2205B45}" presName="composite" presStyleCnt="0"/>
      <dgm:spPr/>
    </dgm:pt>
    <dgm:pt modelId="{7C5901A3-C93F-4FEA-AD7A-6549BD3154B0}" type="pres">
      <dgm:prSet presAssocID="{0BA941EB-B3B5-4A96-B2C0-415EA2205B45}" presName="bgChev" presStyleLbl="node1" presStyleIdx="2" presStyleCnt="4"/>
      <dgm:spPr>
        <a:solidFill>
          <a:schemeClr val="accent2"/>
        </a:solidFill>
        <a:ln>
          <a:noFill/>
        </a:ln>
      </dgm:spPr>
    </dgm:pt>
    <dgm:pt modelId="{66DB9B13-DE63-4317-97EF-E40F50CEE632}" type="pres">
      <dgm:prSet presAssocID="{0BA941EB-B3B5-4A96-B2C0-415EA2205B45}" presName="tx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AAC5E-50D0-4B95-AF89-E4E07CD32BBA}" type="pres">
      <dgm:prSet presAssocID="{215F4D71-A0A3-48DD-85BB-5BDECA2C5B06}" presName="compositeSpace" presStyleCnt="0"/>
      <dgm:spPr/>
    </dgm:pt>
    <dgm:pt modelId="{E9A2AA98-861E-4DD6-9CBF-9C7898D11045}" type="pres">
      <dgm:prSet presAssocID="{0D8CADA6-8471-4F11-B5E7-BAA80CF5808A}" presName="composite" presStyleCnt="0"/>
      <dgm:spPr/>
    </dgm:pt>
    <dgm:pt modelId="{B17E27DD-7A22-400D-9B64-E401BA4FEC5B}" type="pres">
      <dgm:prSet presAssocID="{0D8CADA6-8471-4F11-B5E7-BAA80CF5808A}" presName="bgChev" presStyleLbl="node1" presStyleIdx="3" presStyleCnt="4"/>
      <dgm:spPr>
        <a:solidFill>
          <a:schemeClr val="accent2"/>
        </a:solidFill>
        <a:ln>
          <a:noFill/>
        </a:ln>
      </dgm:spPr>
    </dgm:pt>
    <dgm:pt modelId="{223A0F3B-77E6-476E-8532-9F5B6C8D0DA8}" type="pres">
      <dgm:prSet presAssocID="{0D8CADA6-8471-4F11-B5E7-BAA80CF5808A}" presName="tx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0BC2A2-7F05-4E2C-BF71-9222BD2F1200}" srcId="{F5C40F3D-0DE8-42BC-8212-74799122BF56}" destId="{0BA941EB-B3B5-4A96-B2C0-415EA2205B45}" srcOrd="2" destOrd="0" parTransId="{D0340D42-0CB1-400E-B9DD-860C691909C2}" sibTransId="{215F4D71-A0A3-48DD-85BB-5BDECA2C5B06}"/>
    <dgm:cxn modelId="{58F3C8F1-A864-443E-B600-73EA1AD756F6}" type="presOf" srcId="{0BA941EB-B3B5-4A96-B2C0-415EA2205B45}" destId="{66DB9B13-DE63-4317-97EF-E40F50CEE632}" srcOrd="0" destOrd="0" presId="urn:microsoft.com/office/officeart/2005/8/layout/chevronAccent+Icon"/>
    <dgm:cxn modelId="{AC3376E8-B120-4753-A194-09B9FC1465AC}" type="presOf" srcId="{0D8CADA6-8471-4F11-B5E7-BAA80CF5808A}" destId="{223A0F3B-77E6-476E-8532-9F5B6C8D0DA8}" srcOrd="0" destOrd="0" presId="urn:microsoft.com/office/officeart/2005/8/layout/chevronAccent+Icon"/>
    <dgm:cxn modelId="{EA3AB081-299F-4281-923A-A23C0D67A550}" type="presOf" srcId="{F9373081-C487-4754-B542-E5E3FB40A7BC}" destId="{A2F48E7E-DC42-427E-8449-C8E96A8988BC}" srcOrd="0" destOrd="0" presId="urn:microsoft.com/office/officeart/2005/8/layout/chevronAccent+Icon"/>
    <dgm:cxn modelId="{7E3AD345-0D0B-4919-A345-5BF70E982926}" srcId="{F5C40F3D-0DE8-42BC-8212-74799122BF56}" destId="{0D8CADA6-8471-4F11-B5E7-BAA80CF5808A}" srcOrd="3" destOrd="0" parTransId="{F82D10C0-00C6-44F5-BEA5-1B46E0CFC195}" sibTransId="{E38DAD5C-9298-4501-AE1A-5AB969BCED9E}"/>
    <dgm:cxn modelId="{9A204572-9EA2-40EB-ABD3-9A122276D56A}" srcId="{F5C40F3D-0DE8-42BC-8212-74799122BF56}" destId="{F9373081-C487-4754-B542-E5E3FB40A7BC}" srcOrd="1" destOrd="0" parTransId="{349FD8B4-0BF7-4573-B546-FD2C865A4D2E}" sibTransId="{E9E4594C-D6B0-488F-B66F-9A9FD3C6DFD4}"/>
    <dgm:cxn modelId="{B8684168-F708-45D3-8BCF-765898DBE85D}" type="presOf" srcId="{F5C40F3D-0DE8-42BC-8212-74799122BF56}" destId="{67C04159-94B5-4371-8A09-897CF5464A80}" srcOrd="0" destOrd="0" presId="urn:microsoft.com/office/officeart/2005/8/layout/chevronAccent+Icon"/>
    <dgm:cxn modelId="{55DC7CD7-F1FC-4FD4-9278-B8E740997E98}" type="presOf" srcId="{40F03AAE-3701-4C9E-86C3-BBD055F88CB8}" destId="{177C8142-98AD-4E9E-AAB5-D5651660812B}" srcOrd="0" destOrd="0" presId="urn:microsoft.com/office/officeart/2005/8/layout/chevronAccent+Icon"/>
    <dgm:cxn modelId="{2160FCA5-7C34-4CF1-B7CF-75CDB96E9BDA}" srcId="{F5C40F3D-0DE8-42BC-8212-74799122BF56}" destId="{40F03AAE-3701-4C9E-86C3-BBD055F88CB8}" srcOrd="0" destOrd="0" parTransId="{557EF806-539E-4AE5-9EC2-808B55F79E46}" sibTransId="{C6AE94B4-D9B8-445D-8ED7-64F6975D2C53}"/>
    <dgm:cxn modelId="{DCE064C7-0A50-4322-A8EA-1F42390DD860}" type="presParOf" srcId="{67C04159-94B5-4371-8A09-897CF5464A80}" destId="{F2E92DA3-266F-4D69-8234-0CCFF09EA4CB}" srcOrd="0" destOrd="0" presId="urn:microsoft.com/office/officeart/2005/8/layout/chevronAccent+Icon"/>
    <dgm:cxn modelId="{A5659630-328E-4C55-B914-E07C9890004A}" type="presParOf" srcId="{F2E92DA3-266F-4D69-8234-0CCFF09EA4CB}" destId="{2DA9C27F-3FC4-45D3-89BE-76B28FFBA66B}" srcOrd="0" destOrd="0" presId="urn:microsoft.com/office/officeart/2005/8/layout/chevronAccent+Icon"/>
    <dgm:cxn modelId="{F2B637C3-89CE-487E-9B06-4DDDD3DE8940}" type="presParOf" srcId="{F2E92DA3-266F-4D69-8234-0CCFF09EA4CB}" destId="{177C8142-98AD-4E9E-AAB5-D5651660812B}" srcOrd="1" destOrd="0" presId="urn:microsoft.com/office/officeart/2005/8/layout/chevronAccent+Icon"/>
    <dgm:cxn modelId="{4E1A7D12-DE2C-4624-A2AC-E84BA67691B5}" type="presParOf" srcId="{67C04159-94B5-4371-8A09-897CF5464A80}" destId="{B4D22116-2936-4A4D-952E-7C73D374FABE}" srcOrd="1" destOrd="0" presId="urn:microsoft.com/office/officeart/2005/8/layout/chevronAccent+Icon"/>
    <dgm:cxn modelId="{10F0F1C0-0D1D-4C48-9E6A-B0ACFDC727A8}" type="presParOf" srcId="{67C04159-94B5-4371-8A09-897CF5464A80}" destId="{BA883262-062A-4B3C-9A1C-5E1BBF89D397}" srcOrd="2" destOrd="0" presId="urn:microsoft.com/office/officeart/2005/8/layout/chevronAccent+Icon"/>
    <dgm:cxn modelId="{3E83C14E-DA5B-45FC-B81C-42F1208B59EA}" type="presParOf" srcId="{BA883262-062A-4B3C-9A1C-5E1BBF89D397}" destId="{7787D462-826B-424E-BADA-97A02017C329}" srcOrd="0" destOrd="0" presId="urn:microsoft.com/office/officeart/2005/8/layout/chevronAccent+Icon"/>
    <dgm:cxn modelId="{0B707C9B-2B9F-4D1A-B1DA-038147C1EAAE}" type="presParOf" srcId="{BA883262-062A-4B3C-9A1C-5E1BBF89D397}" destId="{A2F48E7E-DC42-427E-8449-C8E96A8988BC}" srcOrd="1" destOrd="0" presId="urn:microsoft.com/office/officeart/2005/8/layout/chevronAccent+Icon"/>
    <dgm:cxn modelId="{97A6F525-00C5-4A95-9C8C-6920A30E6C79}" type="presParOf" srcId="{67C04159-94B5-4371-8A09-897CF5464A80}" destId="{BB69FA30-B718-4A73-9581-3B7F5DC755D3}" srcOrd="3" destOrd="0" presId="urn:microsoft.com/office/officeart/2005/8/layout/chevronAccent+Icon"/>
    <dgm:cxn modelId="{F2B4DF4B-1AF7-447C-8269-562AE40DE022}" type="presParOf" srcId="{67C04159-94B5-4371-8A09-897CF5464A80}" destId="{15DDE42D-984F-461F-97ED-5C6F0F6624FD}" srcOrd="4" destOrd="0" presId="urn:microsoft.com/office/officeart/2005/8/layout/chevronAccent+Icon"/>
    <dgm:cxn modelId="{F1B01703-F5A7-4238-8A6E-8BB8BE1BB0EC}" type="presParOf" srcId="{15DDE42D-984F-461F-97ED-5C6F0F6624FD}" destId="{7C5901A3-C93F-4FEA-AD7A-6549BD3154B0}" srcOrd="0" destOrd="0" presId="urn:microsoft.com/office/officeart/2005/8/layout/chevronAccent+Icon"/>
    <dgm:cxn modelId="{A751D7B3-8D62-4DFC-9550-A9633C344B49}" type="presParOf" srcId="{15DDE42D-984F-461F-97ED-5C6F0F6624FD}" destId="{66DB9B13-DE63-4317-97EF-E40F50CEE632}" srcOrd="1" destOrd="0" presId="urn:microsoft.com/office/officeart/2005/8/layout/chevronAccent+Icon"/>
    <dgm:cxn modelId="{6B4DA16A-2AB7-4BD9-93D7-20FDE89A7AFE}" type="presParOf" srcId="{67C04159-94B5-4371-8A09-897CF5464A80}" destId="{78AAAC5E-50D0-4B95-AF89-E4E07CD32BBA}" srcOrd="5" destOrd="0" presId="urn:microsoft.com/office/officeart/2005/8/layout/chevronAccent+Icon"/>
    <dgm:cxn modelId="{06094AB3-C52D-4D47-B150-4AFB64DCAEE1}" type="presParOf" srcId="{67C04159-94B5-4371-8A09-897CF5464A80}" destId="{E9A2AA98-861E-4DD6-9CBF-9C7898D11045}" srcOrd="6" destOrd="0" presId="urn:microsoft.com/office/officeart/2005/8/layout/chevronAccent+Icon"/>
    <dgm:cxn modelId="{72BB92AC-7B4E-4F08-B11F-F54B4758CCEF}" type="presParOf" srcId="{E9A2AA98-861E-4DD6-9CBF-9C7898D11045}" destId="{B17E27DD-7A22-400D-9B64-E401BA4FEC5B}" srcOrd="0" destOrd="0" presId="urn:microsoft.com/office/officeart/2005/8/layout/chevronAccent+Icon"/>
    <dgm:cxn modelId="{191B4833-9DBB-42CA-A8A7-420DA531ADA1}" type="presParOf" srcId="{E9A2AA98-861E-4DD6-9CBF-9C7898D11045}" destId="{223A0F3B-77E6-476E-8532-9F5B6C8D0DA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C40F3D-0DE8-42BC-8212-74799122BF56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40F03AAE-3701-4C9E-86C3-BBD055F88CB8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Epocrates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557EF806-539E-4AE5-9EC2-808B55F79E46}" type="parTrans" cxnId="{2160FCA5-7C34-4CF1-B7CF-75CDB96E9BDA}">
      <dgm:prSet/>
      <dgm:spPr/>
      <dgm:t>
        <a:bodyPr/>
        <a:lstStyle/>
        <a:p>
          <a:endParaRPr lang="en-US"/>
        </a:p>
      </dgm:t>
    </dgm:pt>
    <dgm:pt modelId="{C6AE94B4-D9B8-445D-8ED7-64F6975D2C53}" type="sibTrans" cxnId="{2160FCA5-7C34-4CF1-B7CF-75CDB96E9BDA}">
      <dgm:prSet/>
      <dgm:spPr/>
      <dgm:t>
        <a:bodyPr/>
        <a:lstStyle/>
        <a:p>
          <a:endParaRPr lang="en-US"/>
        </a:p>
      </dgm:t>
    </dgm:pt>
    <dgm:pt modelId="{F9373081-C487-4754-B542-E5E3FB40A7BC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Cross Selling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349FD8B4-0BF7-4573-B546-FD2C865A4D2E}" type="parTrans" cxnId="{9A204572-9EA2-40EB-ABD3-9A122276D56A}">
      <dgm:prSet/>
      <dgm:spPr/>
      <dgm:t>
        <a:bodyPr/>
        <a:lstStyle/>
        <a:p>
          <a:endParaRPr lang="en-US"/>
        </a:p>
      </dgm:t>
    </dgm:pt>
    <dgm:pt modelId="{E9E4594C-D6B0-488F-B66F-9A9FD3C6DFD4}" type="sibTrans" cxnId="{9A204572-9EA2-40EB-ABD3-9A122276D56A}">
      <dgm:prSet/>
      <dgm:spPr/>
      <dgm:t>
        <a:bodyPr/>
        <a:lstStyle/>
        <a:p>
          <a:endParaRPr lang="en-US"/>
        </a:p>
      </dgm:t>
    </dgm:pt>
    <dgm:pt modelId="{0BA941EB-B3B5-4A96-B2C0-415EA2205B45}">
      <dgm:prSet phldrT="[Text]"/>
      <dgm:spPr>
        <a:solidFill>
          <a:schemeClr val="accent2">
            <a:lumMod val="75000"/>
            <a:alpha val="9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Enterprise Deals</a:t>
          </a:r>
          <a:endParaRPr lang="en-US" dirty="0">
            <a:solidFill>
              <a:schemeClr val="tx1"/>
            </a:solidFill>
          </a:endParaRPr>
        </a:p>
      </dgm:t>
    </dgm:pt>
    <dgm:pt modelId="{D0340D42-0CB1-400E-B9DD-860C691909C2}" type="parTrans" cxnId="{D50BC2A2-7F05-4E2C-BF71-9222BD2F1200}">
      <dgm:prSet/>
      <dgm:spPr/>
      <dgm:t>
        <a:bodyPr/>
        <a:lstStyle/>
        <a:p>
          <a:endParaRPr lang="en-US"/>
        </a:p>
      </dgm:t>
    </dgm:pt>
    <dgm:pt modelId="{215F4D71-A0A3-48DD-85BB-5BDECA2C5B06}" type="sibTrans" cxnId="{D50BC2A2-7F05-4E2C-BF71-9222BD2F1200}">
      <dgm:prSet/>
      <dgm:spPr/>
      <dgm:t>
        <a:bodyPr/>
        <a:lstStyle/>
        <a:p>
          <a:endParaRPr lang="en-US"/>
        </a:p>
      </dgm:t>
    </dgm:pt>
    <dgm:pt modelId="{0D8CADA6-8471-4F11-B5E7-BAA80CF5808A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F82D10C0-00C6-44F5-BEA5-1B46E0CFC195}" type="parTrans" cxnId="{7E3AD345-0D0B-4919-A345-5BF70E982926}">
      <dgm:prSet/>
      <dgm:spPr/>
      <dgm:t>
        <a:bodyPr/>
        <a:lstStyle/>
        <a:p>
          <a:endParaRPr lang="en-US"/>
        </a:p>
      </dgm:t>
    </dgm:pt>
    <dgm:pt modelId="{E38DAD5C-9298-4501-AE1A-5AB969BCED9E}" type="sibTrans" cxnId="{7E3AD345-0D0B-4919-A345-5BF70E982926}">
      <dgm:prSet/>
      <dgm:spPr/>
      <dgm:t>
        <a:bodyPr/>
        <a:lstStyle/>
        <a:p>
          <a:endParaRPr lang="en-US"/>
        </a:p>
      </dgm:t>
    </dgm:pt>
    <dgm:pt modelId="{67C04159-94B5-4371-8A09-897CF5464A80}" type="pres">
      <dgm:prSet presAssocID="{F5C40F3D-0DE8-42BC-8212-74799122BF56}" presName="Name0" presStyleCnt="0">
        <dgm:presLayoutVars>
          <dgm:dir/>
          <dgm:resizeHandles val="exact"/>
        </dgm:presLayoutVars>
      </dgm:prSet>
      <dgm:spPr/>
    </dgm:pt>
    <dgm:pt modelId="{F2E92DA3-266F-4D69-8234-0CCFF09EA4CB}" type="pres">
      <dgm:prSet presAssocID="{40F03AAE-3701-4C9E-86C3-BBD055F88CB8}" presName="composite" presStyleCnt="0"/>
      <dgm:spPr/>
    </dgm:pt>
    <dgm:pt modelId="{2DA9C27F-3FC4-45D3-89BE-76B28FFBA66B}" type="pres">
      <dgm:prSet presAssocID="{40F03AAE-3701-4C9E-86C3-BBD055F88CB8}" presName="bgChev" presStyleLbl="node1" presStyleIdx="0" presStyleCnt="4"/>
      <dgm:spPr>
        <a:solidFill>
          <a:schemeClr val="accent2">
            <a:lumMod val="60000"/>
            <a:lumOff val="40000"/>
          </a:schemeClr>
        </a:solidFill>
        <a:ln>
          <a:noFill/>
        </a:ln>
      </dgm:spPr>
    </dgm:pt>
    <dgm:pt modelId="{177C8142-98AD-4E9E-AAB5-D5651660812B}" type="pres">
      <dgm:prSet presAssocID="{40F03AAE-3701-4C9E-86C3-BBD055F88CB8}" presName="tx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22116-2936-4A4D-952E-7C73D374FABE}" type="pres">
      <dgm:prSet presAssocID="{C6AE94B4-D9B8-445D-8ED7-64F6975D2C53}" presName="compositeSpace" presStyleCnt="0"/>
      <dgm:spPr/>
    </dgm:pt>
    <dgm:pt modelId="{BA883262-062A-4B3C-9A1C-5E1BBF89D397}" type="pres">
      <dgm:prSet presAssocID="{F9373081-C487-4754-B542-E5E3FB40A7BC}" presName="composite" presStyleCnt="0"/>
      <dgm:spPr/>
    </dgm:pt>
    <dgm:pt modelId="{7787D462-826B-424E-BADA-97A02017C329}" type="pres">
      <dgm:prSet presAssocID="{F9373081-C487-4754-B542-E5E3FB40A7BC}" presName="bgChev" presStyleLbl="node1" presStyleIdx="1" presStyleCnt="4"/>
      <dgm:spPr>
        <a:solidFill>
          <a:schemeClr val="accent2">
            <a:lumMod val="60000"/>
            <a:lumOff val="40000"/>
          </a:schemeClr>
        </a:solidFill>
        <a:ln>
          <a:noFill/>
        </a:ln>
      </dgm:spPr>
    </dgm:pt>
    <dgm:pt modelId="{A2F48E7E-DC42-427E-8449-C8E96A8988BC}" type="pres">
      <dgm:prSet presAssocID="{F9373081-C487-4754-B542-E5E3FB40A7BC}" presName="tx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9FA30-B718-4A73-9581-3B7F5DC755D3}" type="pres">
      <dgm:prSet presAssocID="{E9E4594C-D6B0-488F-B66F-9A9FD3C6DFD4}" presName="compositeSpace" presStyleCnt="0"/>
      <dgm:spPr/>
    </dgm:pt>
    <dgm:pt modelId="{15DDE42D-984F-461F-97ED-5C6F0F6624FD}" type="pres">
      <dgm:prSet presAssocID="{0BA941EB-B3B5-4A96-B2C0-415EA2205B45}" presName="composite" presStyleCnt="0"/>
      <dgm:spPr/>
    </dgm:pt>
    <dgm:pt modelId="{7C5901A3-C93F-4FEA-AD7A-6549BD3154B0}" type="pres">
      <dgm:prSet presAssocID="{0BA941EB-B3B5-4A96-B2C0-415EA2205B45}" presName="bgChev" presStyleLbl="node1" presStyleIdx="2" presStyleCnt="4"/>
      <dgm:spPr>
        <a:solidFill>
          <a:schemeClr val="accent2">
            <a:lumMod val="50000"/>
          </a:schemeClr>
        </a:solidFill>
        <a:ln>
          <a:solidFill>
            <a:srgbClr val="FFC000"/>
          </a:solidFill>
        </a:ln>
      </dgm:spPr>
    </dgm:pt>
    <dgm:pt modelId="{66DB9B13-DE63-4317-97EF-E40F50CEE632}" type="pres">
      <dgm:prSet presAssocID="{0BA941EB-B3B5-4A96-B2C0-415EA2205B45}" presName="tx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AAC5E-50D0-4B95-AF89-E4E07CD32BBA}" type="pres">
      <dgm:prSet presAssocID="{215F4D71-A0A3-48DD-85BB-5BDECA2C5B06}" presName="compositeSpace" presStyleCnt="0"/>
      <dgm:spPr/>
    </dgm:pt>
    <dgm:pt modelId="{E9A2AA98-861E-4DD6-9CBF-9C7898D11045}" type="pres">
      <dgm:prSet presAssocID="{0D8CADA6-8471-4F11-B5E7-BAA80CF5808A}" presName="composite" presStyleCnt="0"/>
      <dgm:spPr/>
    </dgm:pt>
    <dgm:pt modelId="{B17E27DD-7A22-400D-9B64-E401BA4FEC5B}" type="pres">
      <dgm:prSet presAssocID="{0D8CADA6-8471-4F11-B5E7-BAA80CF5808A}" presName="bgChev" presStyleLbl="node1" presStyleIdx="3" presStyleCnt="4"/>
      <dgm:spPr>
        <a:solidFill>
          <a:schemeClr val="accent2"/>
        </a:solidFill>
        <a:ln>
          <a:noFill/>
        </a:ln>
      </dgm:spPr>
    </dgm:pt>
    <dgm:pt modelId="{223A0F3B-77E6-476E-8532-9F5B6C8D0DA8}" type="pres">
      <dgm:prSet presAssocID="{0D8CADA6-8471-4F11-B5E7-BAA80CF5808A}" presName="tx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0BC2A2-7F05-4E2C-BF71-9222BD2F1200}" srcId="{F5C40F3D-0DE8-42BC-8212-74799122BF56}" destId="{0BA941EB-B3B5-4A96-B2C0-415EA2205B45}" srcOrd="2" destOrd="0" parTransId="{D0340D42-0CB1-400E-B9DD-860C691909C2}" sibTransId="{215F4D71-A0A3-48DD-85BB-5BDECA2C5B06}"/>
    <dgm:cxn modelId="{CFB8A7C4-C79C-49A0-94E5-A7F2F6FFDB66}" type="presOf" srcId="{0BA941EB-B3B5-4A96-B2C0-415EA2205B45}" destId="{66DB9B13-DE63-4317-97EF-E40F50CEE632}" srcOrd="0" destOrd="0" presId="urn:microsoft.com/office/officeart/2005/8/layout/chevronAccent+Icon"/>
    <dgm:cxn modelId="{D0FE86FD-EA7F-4454-9B37-5968D354E4F6}" type="presOf" srcId="{F9373081-C487-4754-B542-E5E3FB40A7BC}" destId="{A2F48E7E-DC42-427E-8449-C8E96A8988BC}" srcOrd="0" destOrd="0" presId="urn:microsoft.com/office/officeart/2005/8/layout/chevronAccent+Icon"/>
    <dgm:cxn modelId="{4B1D2110-F37D-42D6-A563-F145E37D3F2E}" type="presOf" srcId="{40F03AAE-3701-4C9E-86C3-BBD055F88CB8}" destId="{177C8142-98AD-4E9E-AAB5-D5651660812B}" srcOrd="0" destOrd="0" presId="urn:microsoft.com/office/officeart/2005/8/layout/chevronAccent+Icon"/>
    <dgm:cxn modelId="{5EEF1E62-8DEC-41F2-80E4-D645044045AB}" type="presOf" srcId="{0D8CADA6-8471-4F11-B5E7-BAA80CF5808A}" destId="{223A0F3B-77E6-476E-8532-9F5B6C8D0DA8}" srcOrd="0" destOrd="0" presId="urn:microsoft.com/office/officeart/2005/8/layout/chevronAccent+Icon"/>
    <dgm:cxn modelId="{7E3AD345-0D0B-4919-A345-5BF70E982926}" srcId="{F5C40F3D-0DE8-42BC-8212-74799122BF56}" destId="{0D8CADA6-8471-4F11-B5E7-BAA80CF5808A}" srcOrd="3" destOrd="0" parTransId="{F82D10C0-00C6-44F5-BEA5-1B46E0CFC195}" sibTransId="{E38DAD5C-9298-4501-AE1A-5AB969BCED9E}"/>
    <dgm:cxn modelId="{9A204572-9EA2-40EB-ABD3-9A122276D56A}" srcId="{F5C40F3D-0DE8-42BC-8212-74799122BF56}" destId="{F9373081-C487-4754-B542-E5E3FB40A7BC}" srcOrd="1" destOrd="0" parTransId="{349FD8B4-0BF7-4573-B546-FD2C865A4D2E}" sibTransId="{E9E4594C-D6B0-488F-B66F-9A9FD3C6DFD4}"/>
    <dgm:cxn modelId="{F5E2173C-1C08-4331-B8B5-2A41105AB28F}" type="presOf" srcId="{F5C40F3D-0DE8-42BC-8212-74799122BF56}" destId="{67C04159-94B5-4371-8A09-897CF5464A80}" srcOrd="0" destOrd="0" presId="urn:microsoft.com/office/officeart/2005/8/layout/chevronAccent+Icon"/>
    <dgm:cxn modelId="{2160FCA5-7C34-4CF1-B7CF-75CDB96E9BDA}" srcId="{F5C40F3D-0DE8-42BC-8212-74799122BF56}" destId="{40F03AAE-3701-4C9E-86C3-BBD055F88CB8}" srcOrd="0" destOrd="0" parTransId="{557EF806-539E-4AE5-9EC2-808B55F79E46}" sibTransId="{C6AE94B4-D9B8-445D-8ED7-64F6975D2C53}"/>
    <dgm:cxn modelId="{4830A12A-E2BF-47B8-8568-EB4B1CBD8391}" type="presParOf" srcId="{67C04159-94B5-4371-8A09-897CF5464A80}" destId="{F2E92DA3-266F-4D69-8234-0CCFF09EA4CB}" srcOrd="0" destOrd="0" presId="urn:microsoft.com/office/officeart/2005/8/layout/chevronAccent+Icon"/>
    <dgm:cxn modelId="{1EF67364-D90D-425B-9FC6-799A2C5D331F}" type="presParOf" srcId="{F2E92DA3-266F-4D69-8234-0CCFF09EA4CB}" destId="{2DA9C27F-3FC4-45D3-89BE-76B28FFBA66B}" srcOrd="0" destOrd="0" presId="urn:microsoft.com/office/officeart/2005/8/layout/chevronAccent+Icon"/>
    <dgm:cxn modelId="{1312941E-3FB0-48E2-8C85-16C67633FE00}" type="presParOf" srcId="{F2E92DA3-266F-4D69-8234-0CCFF09EA4CB}" destId="{177C8142-98AD-4E9E-AAB5-D5651660812B}" srcOrd="1" destOrd="0" presId="urn:microsoft.com/office/officeart/2005/8/layout/chevronAccent+Icon"/>
    <dgm:cxn modelId="{018569F8-7C5D-4DF6-A111-238B58FEDF57}" type="presParOf" srcId="{67C04159-94B5-4371-8A09-897CF5464A80}" destId="{B4D22116-2936-4A4D-952E-7C73D374FABE}" srcOrd="1" destOrd="0" presId="urn:microsoft.com/office/officeart/2005/8/layout/chevronAccent+Icon"/>
    <dgm:cxn modelId="{0A72792D-1D5D-499B-9C11-1C909740DE7F}" type="presParOf" srcId="{67C04159-94B5-4371-8A09-897CF5464A80}" destId="{BA883262-062A-4B3C-9A1C-5E1BBF89D397}" srcOrd="2" destOrd="0" presId="urn:microsoft.com/office/officeart/2005/8/layout/chevronAccent+Icon"/>
    <dgm:cxn modelId="{516D74B5-84CF-46C9-B7AF-111B06239C46}" type="presParOf" srcId="{BA883262-062A-4B3C-9A1C-5E1BBF89D397}" destId="{7787D462-826B-424E-BADA-97A02017C329}" srcOrd="0" destOrd="0" presId="urn:microsoft.com/office/officeart/2005/8/layout/chevronAccent+Icon"/>
    <dgm:cxn modelId="{9B1E63DE-30AB-4559-819B-1AC2F32FFB1F}" type="presParOf" srcId="{BA883262-062A-4B3C-9A1C-5E1BBF89D397}" destId="{A2F48E7E-DC42-427E-8449-C8E96A8988BC}" srcOrd="1" destOrd="0" presId="urn:microsoft.com/office/officeart/2005/8/layout/chevronAccent+Icon"/>
    <dgm:cxn modelId="{23A95C04-4EE2-4C76-AE40-01D6211D21F1}" type="presParOf" srcId="{67C04159-94B5-4371-8A09-897CF5464A80}" destId="{BB69FA30-B718-4A73-9581-3B7F5DC755D3}" srcOrd="3" destOrd="0" presId="urn:microsoft.com/office/officeart/2005/8/layout/chevronAccent+Icon"/>
    <dgm:cxn modelId="{C328F59D-BF49-4B73-9B9E-46380AB3D243}" type="presParOf" srcId="{67C04159-94B5-4371-8A09-897CF5464A80}" destId="{15DDE42D-984F-461F-97ED-5C6F0F6624FD}" srcOrd="4" destOrd="0" presId="urn:microsoft.com/office/officeart/2005/8/layout/chevronAccent+Icon"/>
    <dgm:cxn modelId="{51E5C7CA-B654-48F0-A5B8-2477BD2C3E25}" type="presParOf" srcId="{15DDE42D-984F-461F-97ED-5C6F0F6624FD}" destId="{7C5901A3-C93F-4FEA-AD7A-6549BD3154B0}" srcOrd="0" destOrd="0" presId="urn:microsoft.com/office/officeart/2005/8/layout/chevronAccent+Icon"/>
    <dgm:cxn modelId="{3FB0B81A-15B4-4848-A645-295C6577C795}" type="presParOf" srcId="{15DDE42D-984F-461F-97ED-5C6F0F6624FD}" destId="{66DB9B13-DE63-4317-97EF-E40F50CEE632}" srcOrd="1" destOrd="0" presId="urn:microsoft.com/office/officeart/2005/8/layout/chevronAccent+Icon"/>
    <dgm:cxn modelId="{1D6A9D25-1350-4364-ACB5-DFC833469144}" type="presParOf" srcId="{67C04159-94B5-4371-8A09-897CF5464A80}" destId="{78AAAC5E-50D0-4B95-AF89-E4E07CD32BBA}" srcOrd="5" destOrd="0" presId="urn:microsoft.com/office/officeart/2005/8/layout/chevronAccent+Icon"/>
    <dgm:cxn modelId="{D2285E9B-9DB4-41ED-A44C-084F3B5D7BC4}" type="presParOf" srcId="{67C04159-94B5-4371-8A09-897CF5464A80}" destId="{E9A2AA98-861E-4DD6-9CBF-9C7898D11045}" srcOrd="6" destOrd="0" presId="urn:microsoft.com/office/officeart/2005/8/layout/chevronAccent+Icon"/>
    <dgm:cxn modelId="{1D3E6051-EE55-4600-9CB7-1BBB226A787F}" type="presParOf" srcId="{E9A2AA98-861E-4DD6-9CBF-9C7898D11045}" destId="{B17E27DD-7A22-400D-9B64-E401BA4FEC5B}" srcOrd="0" destOrd="0" presId="urn:microsoft.com/office/officeart/2005/8/layout/chevronAccent+Icon"/>
    <dgm:cxn modelId="{7F7594F5-8188-47E1-9604-04E3A2707E5C}" type="presParOf" srcId="{E9A2AA98-861E-4DD6-9CBF-9C7898D11045}" destId="{223A0F3B-77E6-476E-8532-9F5B6C8D0DA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C40F3D-0DE8-42BC-8212-74799122BF56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40F03AAE-3701-4C9E-86C3-BBD055F88CB8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Epocrates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557EF806-539E-4AE5-9EC2-808B55F79E46}" type="parTrans" cxnId="{2160FCA5-7C34-4CF1-B7CF-75CDB96E9BDA}">
      <dgm:prSet/>
      <dgm:spPr/>
      <dgm:t>
        <a:bodyPr/>
        <a:lstStyle/>
        <a:p>
          <a:endParaRPr lang="en-US"/>
        </a:p>
      </dgm:t>
    </dgm:pt>
    <dgm:pt modelId="{C6AE94B4-D9B8-445D-8ED7-64F6975D2C53}" type="sibTrans" cxnId="{2160FCA5-7C34-4CF1-B7CF-75CDB96E9BDA}">
      <dgm:prSet/>
      <dgm:spPr/>
      <dgm:t>
        <a:bodyPr/>
        <a:lstStyle/>
        <a:p>
          <a:endParaRPr lang="en-US"/>
        </a:p>
      </dgm:t>
    </dgm:pt>
    <dgm:pt modelId="{F9373081-C487-4754-B542-E5E3FB40A7BC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Cross Selling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349FD8B4-0BF7-4573-B546-FD2C865A4D2E}" type="parTrans" cxnId="{9A204572-9EA2-40EB-ABD3-9A122276D56A}">
      <dgm:prSet/>
      <dgm:spPr/>
      <dgm:t>
        <a:bodyPr/>
        <a:lstStyle/>
        <a:p>
          <a:endParaRPr lang="en-US"/>
        </a:p>
      </dgm:t>
    </dgm:pt>
    <dgm:pt modelId="{E9E4594C-D6B0-488F-B66F-9A9FD3C6DFD4}" type="sibTrans" cxnId="{9A204572-9EA2-40EB-ABD3-9A122276D56A}">
      <dgm:prSet/>
      <dgm:spPr/>
      <dgm:t>
        <a:bodyPr/>
        <a:lstStyle/>
        <a:p>
          <a:endParaRPr lang="en-US"/>
        </a:p>
      </dgm:t>
    </dgm:pt>
    <dgm:pt modelId="{0BA941EB-B3B5-4A96-B2C0-415EA2205B45}">
      <dgm:prSet phldrT="[Text]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dirty="0">
            <a:solidFill>
              <a:schemeClr val="tx1">
                <a:lumMod val="75000"/>
              </a:schemeClr>
            </a:solidFill>
          </a:endParaRPr>
        </a:p>
      </dgm:t>
    </dgm:pt>
    <dgm:pt modelId="{D0340D42-0CB1-400E-B9DD-860C691909C2}" type="parTrans" cxnId="{D50BC2A2-7F05-4E2C-BF71-9222BD2F1200}">
      <dgm:prSet/>
      <dgm:spPr/>
      <dgm:t>
        <a:bodyPr/>
        <a:lstStyle/>
        <a:p>
          <a:endParaRPr lang="en-US"/>
        </a:p>
      </dgm:t>
    </dgm:pt>
    <dgm:pt modelId="{215F4D71-A0A3-48DD-85BB-5BDECA2C5B06}" type="sibTrans" cxnId="{D50BC2A2-7F05-4E2C-BF71-9222BD2F1200}">
      <dgm:prSet/>
      <dgm:spPr/>
      <dgm:t>
        <a:bodyPr/>
        <a:lstStyle/>
        <a:p>
          <a:endParaRPr lang="en-US"/>
        </a:p>
      </dgm:t>
    </dgm:pt>
    <dgm:pt modelId="{0D8CADA6-8471-4F11-B5E7-BAA80CF5808A}">
      <dgm:prSet phldrT="[Text]"/>
      <dgm:spPr>
        <a:solidFill>
          <a:schemeClr val="accent2">
            <a:lumMod val="75000"/>
            <a:alpha val="9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Cloud</a:t>
          </a:r>
          <a:endParaRPr lang="en-US" dirty="0">
            <a:solidFill>
              <a:schemeClr val="tx1"/>
            </a:solidFill>
          </a:endParaRPr>
        </a:p>
      </dgm:t>
    </dgm:pt>
    <dgm:pt modelId="{F82D10C0-00C6-44F5-BEA5-1B46E0CFC195}" type="parTrans" cxnId="{7E3AD345-0D0B-4919-A345-5BF70E982926}">
      <dgm:prSet/>
      <dgm:spPr/>
      <dgm:t>
        <a:bodyPr/>
        <a:lstStyle/>
        <a:p>
          <a:endParaRPr lang="en-US"/>
        </a:p>
      </dgm:t>
    </dgm:pt>
    <dgm:pt modelId="{E38DAD5C-9298-4501-AE1A-5AB969BCED9E}" type="sibTrans" cxnId="{7E3AD345-0D0B-4919-A345-5BF70E982926}">
      <dgm:prSet/>
      <dgm:spPr/>
      <dgm:t>
        <a:bodyPr/>
        <a:lstStyle/>
        <a:p>
          <a:endParaRPr lang="en-US"/>
        </a:p>
      </dgm:t>
    </dgm:pt>
    <dgm:pt modelId="{67C04159-94B5-4371-8A09-897CF5464A80}" type="pres">
      <dgm:prSet presAssocID="{F5C40F3D-0DE8-42BC-8212-74799122BF56}" presName="Name0" presStyleCnt="0">
        <dgm:presLayoutVars>
          <dgm:dir/>
          <dgm:resizeHandles val="exact"/>
        </dgm:presLayoutVars>
      </dgm:prSet>
      <dgm:spPr/>
    </dgm:pt>
    <dgm:pt modelId="{F2E92DA3-266F-4D69-8234-0CCFF09EA4CB}" type="pres">
      <dgm:prSet presAssocID="{40F03AAE-3701-4C9E-86C3-BBD055F88CB8}" presName="composite" presStyleCnt="0"/>
      <dgm:spPr/>
    </dgm:pt>
    <dgm:pt modelId="{2DA9C27F-3FC4-45D3-89BE-76B28FFBA66B}" type="pres">
      <dgm:prSet presAssocID="{40F03AAE-3701-4C9E-86C3-BBD055F88CB8}" presName="bgChev" presStyleLbl="node1" presStyleIdx="0" presStyleCnt="4"/>
      <dgm:spPr>
        <a:solidFill>
          <a:schemeClr val="accent2">
            <a:lumMod val="60000"/>
            <a:lumOff val="40000"/>
          </a:schemeClr>
        </a:solidFill>
        <a:ln>
          <a:noFill/>
        </a:ln>
      </dgm:spPr>
    </dgm:pt>
    <dgm:pt modelId="{177C8142-98AD-4E9E-AAB5-D5651660812B}" type="pres">
      <dgm:prSet presAssocID="{40F03AAE-3701-4C9E-86C3-BBD055F88CB8}" presName="tx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22116-2936-4A4D-952E-7C73D374FABE}" type="pres">
      <dgm:prSet presAssocID="{C6AE94B4-D9B8-445D-8ED7-64F6975D2C53}" presName="compositeSpace" presStyleCnt="0"/>
      <dgm:spPr/>
    </dgm:pt>
    <dgm:pt modelId="{BA883262-062A-4B3C-9A1C-5E1BBF89D397}" type="pres">
      <dgm:prSet presAssocID="{F9373081-C487-4754-B542-E5E3FB40A7BC}" presName="composite" presStyleCnt="0"/>
      <dgm:spPr/>
    </dgm:pt>
    <dgm:pt modelId="{7787D462-826B-424E-BADA-97A02017C329}" type="pres">
      <dgm:prSet presAssocID="{F9373081-C487-4754-B542-E5E3FB40A7BC}" presName="bgChev" presStyleLbl="node1" presStyleIdx="1" presStyleCnt="4"/>
      <dgm:spPr>
        <a:solidFill>
          <a:schemeClr val="accent2">
            <a:lumMod val="60000"/>
            <a:lumOff val="40000"/>
          </a:schemeClr>
        </a:solidFill>
        <a:ln>
          <a:noFill/>
        </a:ln>
      </dgm:spPr>
    </dgm:pt>
    <dgm:pt modelId="{A2F48E7E-DC42-427E-8449-C8E96A8988BC}" type="pres">
      <dgm:prSet presAssocID="{F9373081-C487-4754-B542-E5E3FB40A7BC}" presName="tx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9FA30-B718-4A73-9581-3B7F5DC755D3}" type="pres">
      <dgm:prSet presAssocID="{E9E4594C-D6B0-488F-B66F-9A9FD3C6DFD4}" presName="compositeSpace" presStyleCnt="0"/>
      <dgm:spPr/>
    </dgm:pt>
    <dgm:pt modelId="{15DDE42D-984F-461F-97ED-5C6F0F6624FD}" type="pres">
      <dgm:prSet presAssocID="{0BA941EB-B3B5-4A96-B2C0-415EA2205B45}" presName="composite" presStyleCnt="0"/>
      <dgm:spPr/>
    </dgm:pt>
    <dgm:pt modelId="{7C5901A3-C93F-4FEA-AD7A-6549BD3154B0}" type="pres">
      <dgm:prSet presAssocID="{0BA941EB-B3B5-4A96-B2C0-415EA2205B45}" presName="bgChev" presStyleLbl="node1" presStyleIdx="2" presStyleCnt="4"/>
      <dgm:spPr>
        <a:solidFill>
          <a:schemeClr val="accent2">
            <a:lumMod val="60000"/>
            <a:lumOff val="40000"/>
          </a:schemeClr>
        </a:solidFill>
        <a:ln>
          <a:noFill/>
        </a:ln>
      </dgm:spPr>
    </dgm:pt>
    <dgm:pt modelId="{66DB9B13-DE63-4317-97EF-E40F50CEE632}" type="pres">
      <dgm:prSet presAssocID="{0BA941EB-B3B5-4A96-B2C0-415EA2205B45}" presName="tx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AAC5E-50D0-4B95-AF89-E4E07CD32BBA}" type="pres">
      <dgm:prSet presAssocID="{215F4D71-A0A3-48DD-85BB-5BDECA2C5B06}" presName="compositeSpace" presStyleCnt="0"/>
      <dgm:spPr/>
    </dgm:pt>
    <dgm:pt modelId="{E9A2AA98-861E-4DD6-9CBF-9C7898D11045}" type="pres">
      <dgm:prSet presAssocID="{0D8CADA6-8471-4F11-B5E7-BAA80CF5808A}" presName="composite" presStyleCnt="0"/>
      <dgm:spPr/>
    </dgm:pt>
    <dgm:pt modelId="{B17E27DD-7A22-400D-9B64-E401BA4FEC5B}" type="pres">
      <dgm:prSet presAssocID="{0D8CADA6-8471-4F11-B5E7-BAA80CF5808A}" presName="bgChev" presStyleLbl="node1" presStyleIdx="3" presStyleCnt="4"/>
      <dgm:spPr>
        <a:solidFill>
          <a:schemeClr val="accent2">
            <a:lumMod val="50000"/>
          </a:schemeClr>
        </a:solidFill>
        <a:ln>
          <a:solidFill>
            <a:srgbClr val="FFC000"/>
          </a:solidFill>
        </a:ln>
      </dgm:spPr>
    </dgm:pt>
    <dgm:pt modelId="{223A0F3B-77E6-476E-8532-9F5B6C8D0DA8}" type="pres">
      <dgm:prSet presAssocID="{0D8CADA6-8471-4F11-B5E7-BAA80CF5808A}" presName="tx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0BC2A2-7F05-4E2C-BF71-9222BD2F1200}" srcId="{F5C40F3D-0DE8-42BC-8212-74799122BF56}" destId="{0BA941EB-B3B5-4A96-B2C0-415EA2205B45}" srcOrd="2" destOrd="0" parTransId="{D0340D42-0CB1-400E-B9DD-860C691909C2}" sibTransId="{215F4D71-A0A3-48DD-85BB-5BDECA2C5B06}"/>
    <dgm:cxn modelId="{36DED9A3-9CC7-4D9D-81CC-77163B4C1384}" type="presOf" srcId="{0D8CADA6-8471-4F11-B5E7-BAA80CF5808A}" destId="{223A0F3B-77E6-476E-8532-9F5B6C8D0DA8}" srcOrd="0" destOrd="0" presId="urn:microsoft.com/office/officeart/2005/8/layout/chevronAccent+Icon"/>
    <dgm:cxn modelId="{54BF0FA8-0DD0-4EB5-8D41-772F3C8B157B}" type="presOf" srcId="{40F03AAE-3701-4C9E-86C3-BBD055F88CB8}" destId="{177C8142-98AD-4E9E-AAB5-D5651660812B}" srcOrd="0" destOrd="0" presId="urn:microsoft.com/office/officeart/2005/8/layout/chevronAccent+Icon"/>
    <dgm:cxn modelId="{80FA62C1-CEDF-42C5-BF2C-057C85FB48E3}" type="presOf" srcId="{F9373081-C487-4754-B542-E5E3FB40A7BC}" destId="{A2F48E7E-DC42-427E-8449-C8E96A8988BC}" srcOrd="0" destOrd="0" presId="urn:microsoft.com/office/officeart/2005/8/layout/chevronAccent+Icon"/>
    <dgm:cxn modelId="{20BA3F01-631B-49B7-A1D1-AE3578AF599B}" type="presOf" srcId="{F5C40F3D-0DE8-42BC-8212-74799122BF56}" destId="{67C04159-94B5-4371-8A09-897CF5464A80}" srcOrd="0" destOrd="0" presId="urn:microsoft.com/office/officeart/2005/8/layout/chevronAccent+Icon"/>
    <dgm:cxn modelId="{763FFEED-5EA1-40F6-8E4E-7151429F54AB}" type="presOf" srcId="{0BA941EB-B3B5-4A96-B2C0-415EA2205B45}" destId="{66DB9B13-DE63-4317-97EF-E40F50CEE632}" srcOrd="0" destOrd="0" presId="urn:microsoft.com/office/officeart/2005/8/layout/chevronAccent+Icon"/>
    <dgm:cxn modelId="{7E3AD345-0D0B-4919-A345-5BF70E982926}" srcId="{F5C40F3D-0DE8-42BC-8212-74799122BF56}" destId="{0D8CADA6-8471-4F11-B5E7-BAA80CF5808A}" srcOrd="3" destOrd="0" parTransId="{F82D10C0-00C6-44F5-BEA5-1B46E0CFC195}" sibTransId="{E38DAD5C-9298-4501-AE1A-5AB969BCED9E}"/>
    <dgm:cxn modelId="{9A204572-9EA2-40EB-ABD3-9A122276D56A}" srcId="{F5C40F3D-0DE8-42BC-8212-74799122BF56}" destId="{F9373081-C487-4754-B542-E5E3FB40A7BC}" srcOrd="1" destOrd="0" parTransId="{349FD8B4-0BF7-4573-B546-FD2C865A4D2E}" sibTransId="{E9E4594C-D6B0-488F-B66F-9A9FD3C6DFD4}"/>
    <dgm:cxn modelId="{2160FCA5-7C34-4CF1-B7CF-75CDB96E9BDA}" srcId="{F5C40F3D-0DE8-42BC-8212-74799122BF56}" destId="{40F03AAE-3701-4C9E-86C3-BBD055F88CB8}" srcOrd="0" destOrd="0" parTransId="{557EF806-539E-4AE5-9EC2-808B55F79E46}" sibTransId="{C6AE94B4-D9B8-445D-8ED7-64F6975D2C53}"/>
    <dgm:cxn modelId="{9E2CF68D-73D6-4B69-B095-9597E4600A13}" type="presParOf" srcId="{67C04159-94B5-4371-8A09-897CF5464A80}" destId="{F2E92DA3-266F-4D69-8234-0CCFF09EA4CB}" srcOrd="0" destOrd="0" presId="urn:microsoft.com/office/officeart/2005/8/layout/chevronAccent+Icon"/>
    <dgm:cxn modelId="{56D59647-A9D7-4A06-A910-877D5D74DA09}" type="presParOf" srcId="{F2E92DA3-266F-4D69-8234-0CCFF09EA4CB}" destId="{2DA9C27F-3FC4-45D3-89BE-76B28FFBA66B}" srcOrd="0" destOrd="0" presId="urn:microsoft.com/office/officeart/2005/8/layout/chevronAccent+Icon"/>
    <dgm:cxn modelId="{3818DBA2-8E5B-4E6F-82E4-4710E7F190DF}" type="presParOf" srcId="{F2E92DA3-266F-4D69-8234-0CCFF09EA4CB}" destId="{177C8142-98AD-4E9E-AAB5-D5651660812B}" srcOrd="1" destOrd="0" presId="urn:microsoft.com/office/officeart/2005/8/layout/chevronAccent+Icon"/>
    <dgm:cxn modelId="{AF0BA2B2-A7C3-476A-BB2E-ED02DC9F4B97}" type="presParOf" srcId="{67C04159-94B5-4371-8A09-897CF5464A80}" destId="{B4D22116-2936-4A4D-952E-7C73D374FABE}" srcOrd="1" destOrd="0" presId="urn:microsoft.com/office/officeart/2005/8/layout/chevronAccent+Icon"/>
    <dgm:cxn modelId="{E3DC2274-FB76-43AA-98EC-F4BE32407085}" type="presParOf" srcId="{67C04159-94B5-4371-8A09-897CF5464A80}" destId="{BA883262-062A-4B3C-9A1C-5E1BBF89D397}" srcOrd="2" destOrd="0" presId="urn:microsoft.com/office/officeart/2005/8/layout/chevronAccent+Icon"/>
    <dgm:cxn modelId="{B1F3E404-949B-4136-940A-C2BEC579FB11}" type="presParOf" srcId="{BA883262-062A-4B3C-9A1C-5E1BBF89D397}" destId="{7787D462-826B-424E-BADA-97A02017C329}" srcOrd="0" destOrd="0" presId="urn:microsoft.com/office/officeart/2005/8/layout/chevronAccent+Icon"/>
    <dgm:cxn modelId="{E2A9ADE4-A557-4E51-A476-8C735F3F30DC}" type="presParOf" srcId="{BA883262-062A-4B3C-9A1C-5E1BBF89D397}" destId="{A2F48E7E-DC42-427E-8449-C8E96A8988BC}" srcOrd="1" destOrd="0" presId="urn:microsoft.com/office/officeart/2005/8/layout/chevronAccent+Icon"/>
    <dgm:cxn modelId="{59FE819C-A5D9-4A05-8EBE-58F98489A419}" type="presParOf" srcId="{67C04159-94B5-4371-8A09-897CF5464A80}" destId="{BB69FA30-B718-4A73-9581-3B7F5DC755D3}" srcOrd="3" destOrd="0" presId="urn:microsoft.com/office/officeart/2005/8/layout/chevronAccent+Icon"/>
    <dgm:cxn modelId="{A84C24BE-1123-44A8-90B9-A037627CF528}" type="presParOf" srcId="{67C04159-94B5-4371-8A09-897CF5464A80}" destId="{15DDE42D-984F-461F-97ED-5C6F0F6624FD}" srcOrd="4" destOrd="0" presId="urn:microsoft.com/office/officeart/2005/8/layout/chevronAccent+Icon"/>
    <dgm:cxn modelId="{49C0DF4B-4831-46E7-96FC-E80FF69E9ABB}" type="presParOf" srcId="{15DDE42D-984F-461F-97ED-5C6F0F6624FD}" destId="{7C5901A3-C93F-4FEA-AD7A-6549BD3154B0}" srcOrd="0" destOrd="0" presId="urn:microsoft.com/office/officeart/2005/8/layout/chevronAccent+Icon"/>
    <dgm:cxn modelId="{1C42DA86-CE53-4494-8B47-60C9E64BEF9C}" type="presParOf" srcId="{15DDE42D-984F-461F-97ED-5C6F0F6624FD}" destId="{66DB9B13-DE63-4317-97EF-E40F50CEE632}" srcOrd="1" destOrd="0" presId="urn:microsoft.com/office/officeart/2005/8/layout/chevronAccent+Icon"/>
    <dgm:cxn modelId="{DBCEBE41-6BCA-43BC-926F-A11D02168390}" type="presParOf" srcId="{67C04159-94B5-4371-8A09-897CF5464A80}" destId="{78AAAC5E-50D0-4B95-AF89-E4E07CD32BBA}" srcOrd="5" destOrd="0" presId="urn:microsoft.com/office/officeart/2005/8/layout/chevronAccent+Icon"/>
    <dgm:cxn modelId="{855AC478-F0C7-402F-93CD-ECA1834B0483}" type="presParOf" srcId="{67C04159-94B5-4371-8A09-897CF5464A80}" destId="{E9A2AA98-861E-4DD6-9CBF-9C7898D11045}" srcOrd="6" destOrd="0" presId="urn:microsoft.com/office/officeart/2005/8/layout/chevronAccent+Icon"/>
    <dgm:cxn modelId="{7251C805-9357-48C8-B595-9291F394A4AA}" type="presParOf" srcId="{E9A2AA98-861E-4DD6-9CBF-9C7898D11045}" destId="{B17E27DD-7A22-400D-9B64-E401BA4FEC5B}" srcOrd="0" destOrd="0" presId="urn:microsoft.com/office/officeart/2005/8/layout/chevronAccent+Icon"/>
    <dgm:cxn modelId="{078DCA86-E6D2-4921-B97B-CAF634C98A01}" type="presParOf" srcId="{E9A2AA98-861E-4DD6-9CBF-9C7898D11045}" destId="{223A0F3B-77E6-476E-8532-9F5B6C8D0DA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9C27F-3FC4-45D3-89BE-76B28FFBA66B}">
      <dsp:nvSpPr>
        <dsp:cNvPr id="0" name=""/>
        <dsp:cNvSpPr/>
      </dsp:nvSpPr>
      <dsp:spPr>
        <a:xfrm>
          <a:off x="2940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5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C8142-98AD-4E9E-AAB5-D5651660812B}">
      <dsp:nvSpPr>
        <dsp:cNvPr id="0" name=""/>
        <dsp:cNvSpPr/>
      </dsp:nvSpPr>
      <dsp:spPr>
        <a:xfrm>
          <a:off x="371977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Epocrates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387623" y="211372"/>
        <a:ext cx="1137324" cy="502888"/>
      </dsp:txXfrm>
    </dsp:sp>
    <dsp:sp modelId="{7787D462-826B-424E-BADA-97A02017C329}">
      <dsp:nvSpPr>
        <dsp:cNvPr id="0" name=""/>
        <dsp:cNvSpPr/>
      </dsp:nvSpPr>
      <dsp:spPr>
        <a:xfrm>
          <a:off x="1583647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48E7E-DC42-427E-8449-C8E96A8988BC}">
      <dsp:nvSpPr>
        <dsp:cNvPr id="0" name=""/>
        <dsp:cNvSpPr/>
      </dsp:nvSpPr>
      <dsp:spPr>
        <a:xfrm>
          <a:off x="1952684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>
                  <a:lumMod val="75000"/>
                </a:schemeClr>
              </a:solidFill>
            </a:rPr>
            <a:t>Cross Selling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968330" y="211372"/>
        <a:ext cx="1137324" cy="502888"/>
      </dsp:txXfrm>
    </dsp:sp>
    <dsp:sp modelId="{7C5901A3-C93F-4FEA-AD7A-6549BD3154B0}">
      <dsp:nvSpPr>
        <dsp:cNvPr id="0" name=""/>
        <dsp:cNvSpPr/>
      </dsp:nvSpPr>
      <dsp:spPr>
        <a:xfrm>
          <a:off x="3164355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B9B13-DE63-4317-97EF-E40F50CEE632}">
      <dsp:nvSpPr>
        <dsp:cNvPr id="0" name=""/>
        <dsp:cNvSpPr/>
      </dsp:nvSpPr>
      <dsp:spPr>
        <a:xfrm>
          <a:off x="3533391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3549037" y="211372"/>
        <a:ext cx="1137324" cy="502888"/>
      </dsp:txXfrm>
    </dsp:sp>
    <dsp:sp modelId="{B17E27DD-7A22-400D-9B64-E401BA4FEC5B}">
      <dsp:nvSpPr>
        <dsp:cNvPr id="0" name=""/>
        <dsp:cNvSpPr/>
      </dsp:nvSpPr>
      <dsp:spPr>
        <a:xfrm>
          <a:off x="4745062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A0F3B-77E6-476E-8532-9F5B6C8D0DA8}">
      <dsp:nvSpPr>
        <dsp:cNvPr id="0" name=""/>
        <dsp:cNvSpPr/>
      </dsp:nvSpPr>
      <dsp:spPr>
        <a:xfrm>
          <a:off x="5114099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5129745" y="211372"/>
        <a:ext cx="1137324" cy="5028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9C27F-3FC4-45D3-89BE-76B28FFBA66B}">
      <dsp:nvSpPr>
        <dsp:cNvPr id="0" name=""/>
        <dsp:cNvSpPr/>
      </dsp:nvSpPr>
      <dsp:spPr>
        <a:xfrm>
          <a:off x="2940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5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C8142-98AD-4E9E-AAB5-D5651660812B}">
      <dsp:nvSpPr>
        <dsp:cNvPr id="0" name=""/>
        <dsp:cNvSpPr/>
      </dsp:nvSpPr>
      <dsp:spPr>
        <a:xfrm>
          <a:off x="371977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Epocrates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387623" y="211372"/>
        <a:ext cx="1137324" cy="502888"/>
      </dsp:txXfrm>
    </dsp:sp>
    <dsp:sp modelId="{7787D462-826B-424E-BADA-97A02017C329}">
      <dsp:nvSpPr>
        <dsp:cNvPr id="0" name=""/>
        <dsp:cNvSpPr/>
      </dsp:nvSpPr>
      <dsp:spPr>
        <a:xfrm>
          <a:off x="1583647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48E7E-DC42-427E-8449-C8E96A8988BC}">
      <dsp:nvSpPr>
        <dsp:cNvPr id="0" name=""/>
        <dsp:cNvSpPr/>
      </dsp:nvSpPr>
      <dsp:spPr>
        <a:xfrm>
          <a:off x="1952684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>
                  <a:lumMod val="75000"/>
                </a:schemeClr>
              </a:solidFill>
            </a:rPr>
            <a:t>Cross Selling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968330" y="211372"/>
        <a:ext cx="1137324" cy="502888"/>
      </dsp:txXfrm>
    </dsp:sp>
    <dsp:sp modelId="{7C5901A3-C93F-4FEA-AD7A-6549BD3154B0}">
      <dsp:nvSpPr>
        <dsp:cNvPr id="0" name=""/>
        <dsp:cNvSpPr/>
      </dsp:nvSpPr>
      <dsp:spPr>
        <a:xfrm>
          <a:off x="3164355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B9B13-DE63-4317-97EF-E40F50CEE632}">
      <dsp:nvSpPr>
        <dsp:cNvPr id="0" name=""/>
        <dsp:cNvSpPr/>
      </dsp:nvSpPr>
      <dsp:spPr>
        <a:xfrm>
          <a:off x="3533391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3549037" y="211372"/>
        <a:ext cx="1137324" cy="502888"/>
      </dsp:txXfrm>
    </dsp:sp>
    <dsp:sp modelId="{B17E27DD-7A22-400D-9B64-E401BA4FEC5B}">
      <dsp:nvSpPr>
        <dsp:cNvPr id="0" name=""/>
        <dsp:cNvSpPr/>
      </dsp:nvSpPr>
      <dsp:spPr>
        <a:xfrm>
          <a:off x="4745062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A0F3B-77E6-476E-8532-9F5B6C8D0DA8}">
      <dsp:nvSpPr>
        <dsp:cNvPr id="0" name=""/>
        <dsp:cNvSpPr/>
      </dsp:nvSpPr>
      <dsp:spPr>
        <a:xfrm>
          <a:off x="5114099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5129745" y="211372"/>
        <a:ext cx="1137324" cy="5028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9C27F-3FC4-45D3-89BE-76B28FFBA66B}">
      <dsp:nvSpPr>
        <dsp:cNvPr id="0" name=""/>
        <dsp:cNvSpPr/>
      </dsp:nvSpPr>
      <dsp:spPr>
        <a:xfrm>
          <a:off x="2940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5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C8142-98AD-4E9E-AAB5-D5651660812B}">
      <dsp:nvSpPr>
        <dsp:cNvPr id="0" name=""/>
        <dsp:cNvSpPr/>
      </dsp:nvSpPr>
      <dsp:spPr>
        <a:xfrm>
          <a:off x="371977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Epocrates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387623" y="211372"/>
        <a:ext cx="1137324" cy="502888"/>
      </dsp:txXfrm>
    </dsp:sp>
    <dsp:sp modelId="{7787D462-826B-424E-BADA-97A02017C329}">
      <dsp:nvSpPr>
        <dsp:cNvPr id="0" name=""/>
        <dsp:cNvSpPr/>
      </dsp:nvSpPr>
      <dsp:spPr>
        <a:xfrm>
          <a:off x="1583647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48E7E-DC42-427E-8449-C8E96A8988BC}">
      <dsp:nvSpPr>
        <dsp:cNvPr id="0" name=""/>
        <dsp:cNvSpPr/>
      </dsp:nvSpPr>
      <dsp:spPr>
        <a:xfrm>
          <a:off x="1952684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>
                  <a:lumMod val="75000"/>
                </a:schemeClr>
              </a:solidFill>
            </a:rPr>
            <a:t>Cross Selling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968330" y="211372"/>
        <a:ext cx="1137324" cy="502888"/>
      </dsp:txXfrm>
    </dsp:sp>
    <dsp:sp modelId="{7C5901A3-C93F-4FEA-AD7A-6549BD3154B0}">
      <dsp:nvSpPr>
        <dsp:cNvPr id="0" name=""/>
        <dsp:cNvSpPr/>
      </dsp:nvSpPr>
      <dsp:spPr>
        <a:xfrm>
          <a:off x="3164355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B9B13-DE63-4317-97EF-E40F50CEE632}">
      <dsp:nvSpPr>
        <dsp:cNvPr id="0" name=""/>
        <dsp:cNvSpPr/>
      </dsp:nvSpPr>
      <dsp:spPr>
        <a:xfrm>
          <a:off x="3533391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3549037" y="211372"/>
        <a:ext cx="1137324" cy="502888"/>
      </dsp:txXfrm>
    </dsp:sp>
    <dsp:sp modelId="{B17E27DD-7A22-400D-9B64-E401BA4FEC5B}">
      <dsp:nvSpPr>
        <dsp:cNvPr id="0" name=""/>
        <dsp:cNvSpPr/>
      </dsp:nvSpPr>
      <dsp:spPr>
        <a:xfrm>
          <a:off x="4745062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A0F3B-77E6-476E-8532-9F5B6C8D0DA8}">
      <dsp:nvSpPr>
        <dsp:cNvPr id="0" name=""/>
        <dsp:cNvSpPr/>
      </dsp:nvSpPr>
      <dsp:spPr>
        <a:xfrm>
          <a:off x="5114099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5129745" y="211372"/>
        <a:ext cx="1137324" cy="5028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9C27F-3FC4-45D3-89BE-76B28FFBA66B}">
      <dsp:nvSpPr>
        <dsp:cNvPr id="0" name=""/>
        <dsp:cNvSpPr/>
      </dsp:nvSpPr>
      <dsp:spPr>
        <a:xfrm>
          <a:off x="2940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C8142-98AD-4E9E-AAB5-D5651660812B}">
      <dsp:nvSpPr>
        <dsp:cNvPr id="0" name=""/>
        <dsp:cNvSpPr/>
      </dsp:nvSpPr>
      <dsp:spPr>
        <a:xfrm>
          <a:off x="371977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>
                  <a:lumMod val="75000"/>
                </a:schemeClr>
              </a:solidFill>
            </a:rPr>
            <a:t>Epocrates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387623" y="211372"/>
        <a:ext cx="1137324" cy="502888"/>
      </dsp:txXfrm>
    </dsp:sp>
    <dsp:sp modelId="{7787D462-826B-424E-BADA-97A02017C329}">
      <dsp:nvSpPr>
        <dsp:cNvPr id="0" name=""/>
        <dsp:cNvSpPr/>
      </dsp:nvSpPr>
      <dsp:spPr>
        <a:xfrm>
          <a:off x="1583647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5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48E7E-DC42-427E-8449-C8E96A8988BC}">
      <dsp:nvSpPr>
        <dsp:cNvPr id="0" name=""/>
        <dsp:cNvSpPr/>
      </dsp:nvSpPr>
      <dsp:spPr>
        <a:xfrm>
          <a:off x="1952684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9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</a:rPr>
            <a:t>Cross Selling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1968330" y="211372"/>
        <a:ext cx="1137324" cy="502888"/>
      </dsp:txXfrm>
    </dsp:sp>
    <dsp:sp modelId="{7C5901A3-C93F-4FEA-AD7A-6549BD3154B0}">
      <dsp:nvSpPr>
        <dsp:cNvPr id="0" name=""/>
        <dsp:cNvSpPr/>
      </dsp:nvSpPr>
      <dsp:spPr>
        <a:xfrm>
          <a:off x="3164355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B9B13-DE63-4317-97EF-E40F50CEE632}">
      <dsp:nvSpPr>
        <dsp:cNvPr id="0" name=""/>
        <dsp:cNvSpPr/>
      </dsp:nvSpPr>
      <dsp:spPr>
        <a:xfrm>
          <a:off x="3533391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3549037" y="211372"/>
        <a:ext cx="1137324" cy="502888"/>
      </dsp:txXfrm>
    </dsp:sp>
    <dsp:sp modelId="{B17E27DD-7A22-400D-9B64-E401BA4FEC5B}">
      <dsp:nvSpPr>
        <dsp:cNvPr id="0" name=""/>
        <dsp:cNvSpPr/>
      </dsp:nvSpPr>
      <dsp:spPr>
        <a:xfrm>
          <a:off x="4745062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A0F3B-77E6-476E-8532-9F5B6C8D0DA8}">
      <dsp:nvSpPr>
        <dsp:cNvPr id="0" name=""/>
        <dsp:cNvSpPr/>
      </dsp:nvSpPr>
      <dsp:spPr>
        <a:xfrm>
          <a:off x="5114099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5129745" y="211372"/>
        <a:ext cx="1137324" cy="5028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9C27F-3FC4-45D3-89BE-76B28FFBA66B}">
      <dsp:nvSpPr>
        <dsp:cNvPr id="0" name=""/>
        <dsp:cNvSpPr/>
      </dsp:nvSpPr>
      <dsp:spPr>
        <a:xfrm>
          <a:off x="2940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C8142-98AD-4E9E-AAB5-D5651660812B}">
      <dsp:nvSpPr>
        <dsp:cNvPr id="0" name=""/>
        <dsp:cNvSpPr/>
      </dsp:nvSpPr>
      <dsp:spPr>
        <a:xfrm>
          <a:off x="371977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>
                  <a:lumMod val="75000"/>
                </a:schemeClr>
              </a:solidFill>
            </a:rPr>
            <a:t>Epocrates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387623" y="211372"/>
        <a:ext cx="1137324" cy="502888"/>
      </dsp:txXfrm>
    </dsp:sp>
    <dsp:sp modelId="{7787D462-826B-424E-BADA-97A02017C329}">
      <dsp:nvSpPr>
        <dsp:cNvPr id="0" name=""/>
        <dsp:cNvSpPr/>
      </dsp:nvSpPr>
      <dsp:spPr>
        <a:xfrm>
          <a:off x="1583647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5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48E7E-DC42-427E-8449-C8E96A8988BC}">
      <dsp:nvSpPr>
        <dsp:cNvPr id="0" name=""/>
        <dsp:cNvSpPr/>
      </dsp:nvSpPr>
      <dsp:spPr>
        <a:xfrm>
          <a:off x="1952684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9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/>
              </a:solidFill>
            </a:rPr>
            <a:t>Cross Selling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1968330" y="211372"/>
        <a:ext cx="1137324" cy="502888"/>
      </dsp:txXfrm>
    </dsp:sp>
    <dsp:sp modelId="{7C5901A3-C93F-4FEA-AD7A-6549BD3154B0}">
      <dsp:nvSpPr>
        <dsp:cNvPr id="0" name=""/>
        <dsp:cNvSpPr/>
      </dsp:nvSpPr>
      <dsp:spPr>
        <a:xfrm>
          <a:off x="3164355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B9B13-DE63-4317-97EF-E40F50CEE632}">
      <dsp:nvSpPr>
        <dsp:cNvPr id="0" name=""/>
        <dsp:cNvSpPr/>
      </dsp:nvSpPr>
      <dsp:spPr>
        <a:xfrm>
          <a:off x="3533391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3549037" y="211372"/>
        <a:ext cx="1137324" cy="502888"/>
      </dsp:txXfrm>
    </dsp:sp>
    <dsp:sp modelId="{B17E27DD-7A22-400D-9B64-E401BA4FEC5B}">
      <dsp:nvSpPr>
        <dsp:cNvPr id="0" name=""/>
        <dsp:cNvSpPr/>
      </dsp:nvSpPr>
      <dsp:spPr>
        <a:xfrm>
          <a:off x="4745062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A0F3B-77E6-476E-8532-9F5B6C8D0DA8}">
      <dsp:nvSpPr>
        <dsp:cNvPr id="0" name=""/>
        <dsp:cNvSpPr/>
      </dsp:nvSpPr>
      <dsp:spPr>
        <a:xfrm>
          <a:off x="5114099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5129745" y="211372"/>
        <a:ext cx="1137324" cy="5028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9C27F-3FC4-45D3-89BE-76B28FFBA66B}">
      <dsp:nvSpPr>
        <dsp:cNvPr id="0" name=""/>
        <dsp:cNvSpPr/>
      </dsp:nvSpPr>
      <dsp:spPr>
        <a:xfrm>
          <a:off x="2940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C8142-98AD-4E9E-AAB5-D5651660812B}">
      <dsp:nvSpPr>
        <dsp:cNvPr id="0" name=""/>
        <dsp:cNvSpPr/>
      </dsp:nvSpPr>
      <dsp:spPr>
        <a:xfrm>
          <a:off x="371977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>
                  <a:lumMod val="75000"/>
                </a:schemeClr>
              </a:solidFill>
            </a:rPr>
            <a:t>Epocrates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387623" y="211372"/>
        <a:ext cx="1137324" cy="502888"/>
      </dsp:txXfrm>
    </dsp:sp>
    <dsp:sp modelId="{7787D462-826B-424E-BADA-97A02017C329}">
      <dsp:nvSpPr>
        <dsp:cNvPr id="0" name=""/>
        <dsp:cNvSpPr/>
      </dsp:nvSpPr>
      <dsp:spPr>
        <a:xfrm>
          <a:off x="1583647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48E7E-DC42-427E-8449-C8E96A8988BC}">
      <dsp:nvSpPr>
        <dsp:cNvPr id="0" name=""/>
        <dsp:cNvSpPr/>
      </dsp:nvSpPr>
      <dsp:spPr>
        <a:xfrm>
          <a:off x="1952684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>
                  <a:lumMod val="75000"/>
                </a:schemeClr>
              </a:solidFill>
            </a:rPr>
            <a:t>Cross Selling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968330" y="211372"/>
        <a:ext cx="1137324" cy="502888"/>
      </dsp:txXfrm>
    </dsp:sp>
    <dsp:sp modelId="{7C5901A3-C93F-4FEA-AD7A-6549BD3154B0}">
      <dsp:nvSpPr>
        <dsp:cNvPr id="0" name=""/>
        <dsp:cNvSpPr/>
      </dsp:nvSpPr>
      <dsp:spPr>
        <a:xfrm>
          <a:off x="3164355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5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B9B13-DE63-4317-97EF-E40F50CEE632}">
      <dsp:nvSpPr>
        <dsp:cNvPr id="0" name=""/>
        <dsp:cNvSpPr/>
      </dsp:nvSpPr>
      <dsp:spPr>
        <a:xfrm>
          <a:off x="3533391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9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Enterprise Deals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3549037" y="211372"/>
        <a:ext cx="1137324" cy="502888"/>
      </dsp:txXfrm>
    </dsp:sp>
    <dsp:sp modelId="{B17E27DD-7A22-400D-9B64-E401BA4FEC5B}">
      <dsp:nvSpPr>
        <dsp:cNvPr id="0" name=""/>
        <dsp:cNvSpPr/>
      </dsp:nvSpPr>
      <dsp:spPr>
        <a:xfrm>
          <a:off x="4745062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A0F3B-77E6-476E-8532-9F5B6C8D0DA8}">
      <dsp:nvSpPr>
        <dsp:cNvPr id="0" name=""/>
        <dsp:cNvSpPr/>
      </dsp:nvSpPr>
      <dsp:spPr>
        <a:xfrm>
          <a:off x="5114099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>
                  <a:lumMod val="75000"/>
                </a:schemeClr>
              </a:solidFill>
            </a:rPr>
            <a:t>Cloud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5129745" y="211372"/>
        <a:ext cx="1137324" cy="5028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9C27F-3FC4-45D3-89BE-76B28FFBA66B}">
      <dsp:nvSpPr>
        <dsp:cNvPr id="0" name=""/>
        <dsp:cNvSpPr/>
      </dsp:nvSpPr>
      <dsp:spPr>
        <a:xfrm>
          <a:off x="2940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C8142-98AD-4E9E-AAB5-D5651660812B}">
      <dsp:nvSpPr>
        <dsp:cNvPr id="0" name=""/>
        <dsp:cNvSpPr/>
      </dsp:nvSpPr>
      <dsp:spPr>
        <a:xfrm>
          <a:off x="371977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>
                  <a:lumMod val="75000"/>
                </a:schemeClr>
              </a:solidFill>
            </a:rPr>
            <a:t>Epocrates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387623" y="211372"/>
        <a:ext cx="1137324" cy="502888"/>
      </dsp:txXfrm>
    </dsp:sp>
    <dsp:sp modelId="{7787D462-826B-424E-BADA-97A02017C329}">
      <dsp:nvSpPr>
        <dsp:cNvPr id="0" name=""/>
        <dsp:cNvSpPr/>
      </dsp:nvSpPr>
      <dsp:spPr>
        <a:xfrm>
          <a:off x="1583647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48E7E-DC42-427E-8449-C8E96A8988BC}">
      <dsp:nvSpPr>
        <dsp:cNvPr id="0" name=""/>
        <dsp:cNvSpPr/>
      </dsp:nvSpPr>
      <dsp:spPr>
        <a:xfrm>
          <a:off x="1952684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>
                  <a:lumMod val="75000"/>
                </a:schemeClr>
              </a:solidFill>
            </a:rPr>
            <a:t>Cross Selling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1968330" y="211372"/>
        <a:ext cx="1137324" cy="502888"/>
      </dsp:txXfrm>
    </dsp:sp>
    <dsp:sp modelId="{7C5901A3-C93F-4FEA-AD7A-6549BD3154B0}">
      <dsp:nvSpPr>
        <dsp:cNvPr id="0" name=""/>
        <dsp:cNvSpPr/>
      </dsp:nvSpPr>
      <dsp:spPr>
        <a:xfrm>
          <a:off x="3164355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B9B13-DE63-4317-97EF-E40F50CEE632}">
      <dsp:nvSpPr>
        <dsp:cNvPr id="0" name=""/>
        <dsp:cNvSpPr/>
      </dsp:nvSpPr>
      <dsp:spPr>
        <a:xfrm>
          <a:off x="3533391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tx1">
                  <a:lumMod val="75000"/>
                </a:schemeClr>
              </a:solidFill>
            </a:rPr>
            <a:t>Enterprise Deals</a:t>
          </a:r>
          <a:endParaRPr lang="en-US" sz="1100" kern="1200" dirty="0">
            <a:solidFill>
              <a:schemeClr val="tx1">
                <a:lumMod val="75000"/>
              </a:schemeClr>
            </a:solidFill>
          </a:endParaRPr>
        </a:p>
      </dsp:txBody>
      <dsp:txXfrm>
        <a:off x="3549037" y="211372"/>
        <a:ext cx="1137324" cy="502888"/>
      </dsp:txXfrm>
    </dsp:sp>
    <dsp:sp modelId="{B17E27DD-7A22-400D-9B64-E401BA4FEC5B}">
      <dsp:nvSpPr>
        <dsp:cNvPr id="0" name=""/>
        <dsp:cNvSpPr/>
      </dsp:nvSpPr>
      <dsp:spPr>
        <a:xfrm>
          <a:off x="4745062" y="62181"/>
          <a:ext cx="1383887" cy="534180"/>
        </a:xfrm>
        <a:prstGeom prst="chevron">
          <a:avLst>
            <a:gd name="adj" fmla="val 40000"/>
          </a:avLst>
        </a:prstGeom>
        <a:solidFill>
          <a:schemeClr val="accent2">
            <a:lumMod val="5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A0F3B-77E6-476E-8532-9F5B6C8D0DA8}">
      <dsp:nvSpPr>
        <dsp:cNvPr id="0" name=""/>
        <dsp:cNvSpPr/>
      </dsp:nvSpPr>
      <dsp:spPr>
        <a:xfrm>
          <a:off x="5114099" y="195726"/>
          <a:ext cx="1168616" cy="534180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9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tx1"/>
              </a:solidFill>
            </a:rPr>
            <a:t>Cloud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5129745" y="211372"/>
        <a:ext cx="1137324" cy="50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0.66739</cdr:x>
      <cdr:y>0</cdr:y>
    </cdr:from>
    <cdr:to>
      <cdr:x>0.88961</cdr:x>
      <cdr:y>0.05832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203848" y="-836712"/>
          <a:ext cx="1066789" cy="2843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endParaRPr lang="en-US" sz="1800" b="1" dirty="0" smtClean="0">
            <a:solidFill>
              <a:schemeClr val="tx1"/>
            </a:solidFill>
          </a:endParaRPr>
        </a:p>
        <a:p xmlns:a="http://schemas.openxmlformats.org/drawingml/2006/main">
          <a:endParaRPr lang="en-US" sz="18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0.06349</cdr:x>
      <cdr:y>0.67188</cdr:y>
    </cdr:from>
    <cdr:to>
      <cdr:x>0.28571</cdr:x>
      <cdr:y>0.71875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04800" y="3276600"/>
          <a:ext cx="10668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endParaRPr lang="en-US" sz="1800" b="1" dirty="0" smtClean="0">
            <a:solidFill>
              <a:schemeClr val="tx1"/>
            </a:solidFill>
          </a:endParaRPr>
        </a:p>
        <a:p xmlns:a="http://schemas.openxmlformats.org/drawingml/2006/main">
          <a:endParaRPr lang="en-US" sz="1800" b="1" dirty="0">
            <a:solidFill>
              <a:schemeClr val="tx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0.11111</cdr:x>
      <cdr:y>0.17188</cdr:y>
    </cdr:from>
    <cdr:to>
      <cdr:x>0.33333</cdr:x>
      <cdr:y>0.21875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3400" y="838200"/>
          <a:ext cx="10668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endParaRPr lang="en-US" sz="1800" b="1" dirty="0" smtClean="0">
            <a:solidFill>
              <a:schemeClr val="tx1"/>
            </a:solidFill>
          </a:endParaRPr>
        </a:p>
        <a:p xmlns:a="http://schemas.openxmlformats.org/drawingml/2006/main">
          <a:endParaRPr lang="en-US" sz="18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0.06349</cdr:x>
      <cdr:y>0.67188</cdr:y>
    </cdr:from>
    <cdr:to>
      <cdr:x>0.28571</cdr:x>
      <cdr:y>0.71875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04790" y="3276624"/>
          <a:ext cx="1066789" cy="2285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endParaRPr lang="en-US" sz="1800" b="1" dirty="0" smtClean="0">
            <a:solidFill>
              <a:schemeClr val="tx1"/>
            </a:solidFill>
          </a:endParaRPr>
        </a:p>
        <a:p xmlns:a="http://schemas.openxmlformats.org/drawingml/2006/main">
          <a:endParaRPr lang="en-US" sz="1800" b="1" dirty="0">
            <a:solidFill>
              <a:schemeClr val="tx1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0.11111</cdr:x>
      <cdr:y>0.17188</cdr:y>
    </cdr:from>
    <cdr:to>
      <cdr:x>0.33333</cdr:x>
      <cdr:y>0.21875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3400" y="838200"/>
          <a:ext cx="10668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endParaRPr lang="en-US" sz="1800" b="1" dirty="0" smtClean="0">
            <a:solidFill>
              <a:schemeClr val="tx1"/>
            </a:solidFill>
          </a:endParaRPr>
        </a:p>
        <a:p xmlns:a="http://schemas.openxmlformats.org/drawingml/2006/main">
          <a:endParaRPr lang="en-US" sz="18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0.06349</cdr:x>
      <cdr:y>0.67188</cdr:y>
    </cdr:from>
    <cdr:to>
      <cdr:x>0.28571</cdr:x>
      <cdr:y>0.71875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04800" y="3276600"/>
          <a:ext cx="10668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endParaRPr lang="en-US" sz="1800" b="1" dirty="0" smtClean="0">
            <a:solidFill>
              <a:schemeClr val="tx1"/>
            </a:solidFill>
          </a:endParaRPr>
        </a:p>
        <a:p xmlns:a="http://schemas.openxmlformats.org/drawingml/2006/main">
          <a:endParaRPr lang="en-US" sz="1800" b="1" dirty="0">
            <a:solidFill>
              <a:schemeClr val="tx1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0.11111</cdr:x>
      <cdr:y>0.17188</cdr:y>
    </cdr:from>
    <cdr:to>
      <cdr:x>0.33333</cdr:x>
      <cdr:y>0.21875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3400" y="838200"/>
          <a:ext cx="10668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endParaRPr lang="en-US" sz="1800" b="1" dirty="0" smtClean="0">
            <a:solidFill>
              <a:schemeClr val="tx1"/>
            </a:solidFill>
          </a:endParaRPr>
        </a:p>
        <a:p xmlns:a="http://schemas.openxmlformats.org/drawingml/2006/main">
          <a:endParaRPr lang="en-US" sz="18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0.06349</cdr:x>
      <cdr:y>0.67188</cdr:y>
    </cdr:from>
    <cdr:to>
      <cdr:x>0.28571</cdr:x>
      <cdr:y>0.71875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04800" y="3276600"/>
          <a:ext cx="10668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endParaRPr lang="en-US" sz="1800" b="1" dirty="0" smtClean="0">
            <a:solidFill>
              <a:schemeClr val="tx1"/>
            </a:solidFill>
          </a:endParaRPr>
        </a:p>
        <a:p xmlns:a="http://schemas.openxmlformats.org/drawingml/2006/main">
          <a:endParaRPr lang="en-US" sz="1800" b="1" dirty="0">
            <a:solidFill>
              <a:schemeClr val="tx1"/>
            </a:solidFill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0.11111</cdr:x>
      <cdr:y>0.17188</cdr:y>
    </cdr:from>
    <cdr:to>
      <cdr:x>0.33333</cdr:x>
      <cdr:y>0.21875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3400" y="838200"/>
          <a:ext cx="10668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endParaRPr lang="en-US" sz="1800" b="1" dirty="0" smtClean="0">
            <a:solidFill>
              <a:schemeClr val="tx1"/>
            </a:solidFill>
          </a:endParaRPr>
        </a:p>
        <a:p xmlns:a="http://schemas.openxmlformats.org/drawingml/2006/main">
          <a:endParaRPr lang="en-US" sz="18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0.06349</cdr:x>
      <cdr:y>0.67188</cdr:y>
    </cdr:from>
    <cdr:to>
      <cdr:x>0.28571</cdr:x>
      <cdr:y>0.71875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04800" y="3276600"/>
          <a:ext cx="10668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endParaRPr lang="en-US" sz="1800" b="1" dirty="0" smtClean="0">
            <a:solidFill>
              <a:schemeClr val="tx1"/>
            </a:solidFill>
          </a:endParaRPr>
        </a:p>
        <a:p xmlns:a="http://schemas.openxmlformats.org/drawingml/2006/main">
          <a:endParaRPr lang="en-US" sz="1800" b="1" dirty="0">
            <a:solidFill>
              <a:schemeClr val="tx1"/>
            </a:solidFill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0.05567</cdr:x>
      <cdr:y>0.53192</cdr:y>
    </cdr:from>
    <cdr:to>
      <cdr:x>0.15427</cdr:x>
      <cdr:y>0.58576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12031" y="2736518"/>
          <a:ext cx="906885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>
              <a:solidFill>
                <a:schemeClr val="tx1"/>
              </a:solidFill>
            </a:rPr>
            <a:t>Low</a:t>
          </a:r>
        </a:p>
      </cdr:txBody>
    </cdr:sp>
  </cdr:relSizeAnchor>
  <cdr:relSizeAnchor xmlns:cdr="http://schemas.openxmlformats.org/drawingml/2006/chartDrawing">
    <cdr:from>
      <cdr:x>0.05567</cdr:x>
      <cdr:y>0.12361</cdr:y>
    </cdr:from>
    <cdr:to>
      <cdr:x>0.15426</cdr:x>
      <cdr:y>0.17745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512031" y="635925"/>
          <a:ext cx="906793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/>
            <a:t>High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0.58798</cdr:x>
      <cdr:y>0.62284</cdr:y>
    </cdr:from>
    <cdr:to>
      <cdr:x>0.87531</cdr:x>
      <cdr:y>0.71311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375764" y="2323160"/>
          <a:ext cx="1649645" cy="3367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>
              <a:solidFill>
                <a:schemeClr val="tx1"/>
              </a:solidFill>
            </a:rPr>
            <a:t>Current Price: $</a:t>
          </a:r>
          <a:r>
            <a:rPr lang="en-US" sz="1400" b="1" dirty="0" smtClean="0">
              <a:solidFill>
                <a:schemeClr val="tx1"/>
              </a:solidFill>
            </a:rPr>
            <a:t>176</a:t>
          </a:r>
          <a:endParaRPr lang="en-US" sz="14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0.6375</cdr:x>
      <cdr:y>0.44618</cdr:y>
    </cdr:from>
    <cdr:to>
      <cdr:x>0.85417</cdr:x>
      <cdr:y>0.51563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914650" y="1223963"/>
          <a:ext cx="99060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zh-CN" altLang="en-US"/>
        </a:p>
      </cdr:txBody>
    </cdr:sp>
  </cdr:relSizeAnchor>
  <cdr:relSizeAnchor xmlns:cdr="http://schemas.openxmlformats.org/drawingml/2006/chartDrawing">
    <cdr:from>
      <cdr:x>0.31158</cdr:x>
      <cdr:y>0.44496</cdr:y>
    </cdr:from>
    <cdr:to>
      <cdr:x>0.60617</cdr:x>
      <cdr:y>0.53524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1788862" y="1659650"/>
          <a:ext cx="1691326" cy="3367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>
              <a:solidFill>
                <a:schemeClr val="tx1"/>
              </a:solidFill>
            </a:rPr>
            <a:t>Target Price: $171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A619D-88DF-4559-A832-01558D6AFC24}" type="datetimeFigureOut">
              <a:rPr lang="en-US" smtClean="0"/>
              <a:pPr/>
              <a:t>3/16/2014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55812-14BD-4EEC-B762-6F591E18C5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9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55812-14BD-4EEC-B762-6F591E18C57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67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55812-14BD-4EEC-B762-6F591E18C57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55812-14BD-4EEC-B762-6F591E18C571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17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55812-14BD-4EEC-B762-6F591E18C5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9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55812-14BD-4EEC-B762-6F591E18C57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8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55812-14BD-4EEC-B762-6F591E18C57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4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55812-14BD-4EEC-B762-6F591E18C57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17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55812-14BD-4EEC-B762-6F591E18C57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36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more slide for 2013 financial act.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55812-14BD-4EEC-B762-6F591E18C57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2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Ad. Spend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55812-14BD-4EEC-B762-6F591E18C57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2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4228-FD6E-4F1E-834A-D249402936B9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22C5-F8F4-46E1-ABA3-DC60FC990ACC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3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E8B5-854E-43F4-9361-10F6FB47F62E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4228-FD6E-4F1E-834A-D249402936B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2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2228-8D2B-4486-8B31-6E97DF12769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5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D4D0-2FC2-4937-BC9A-F48980C49D1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2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DE456-65E4-4335-A8C8-072165872E7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45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CB11-5A28-4F0A-8BBC-DFA113D0416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62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1DE6-7B44-48B4-91D9-8D4456454E0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82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2BB-54E7-4EC2-9404-15142BA5A0B8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82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0E29-4BE1-4A20-8BB4-7B86CD212F0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9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2228-8D2B-4486-8B31-6E97DF12769C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869E-A7FB-4132-B2F1-F11997C8B1E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22C5-F8F4-46E1-ABA3-DC60FC990AC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8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E8B5-854E-43F4-9361-10F6FB47F62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1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4228-FD6E-4F1E-834A-D249402936B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1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2228-8D2B-4486-8B31-6E97DF12769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5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D4D0-2FC2-4937-BC9A-F48980C49D1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6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DE456-65E4-4335-A8C8-072165872E7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45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CB11-5A28-4F0A-8BBC-DFA113D0416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6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1DE6-7B44-48B4-91D9-8D4456454E0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2BB-54E7-4EC2-9404-15142BA5A0B8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9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D4D0-2FC2-4937-BC9A-F48980C49D1B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1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0E29-4BE1-4A20-8BB4-7B86CD212F0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2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869E-A7FB-4132-B2F1-F11997C8B1E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22C5-F8F4-46E1-ABA3-DC60FC990AC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9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E8B5-854E-43F4-9361-10F6FB47F62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4228-FD6E-4F1E-834A-D249402936B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1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2228-8D2B-4486-8B31-6E97DF12769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1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D4D0-2FC2-4937-BC9A-F48980C49D1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1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DE456-65E4-4335-A8C8-072165872E7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CB11-5A28-4F0A-8BBC-DFA113D0416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0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1DE6-7B44-48B4-91D9-8D4456454E0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1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DE456-65E4-4335-A8C8-072165872E79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0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2BB-54E7-4EC2-9404-15142BA5A0B8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92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0E29-4BE1-4A20-8BB4-7B86CD212F0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869E-A7FB-4132-B2F1-F11997C8B1E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5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22C5-F8F4-46E1-ABA3-DC60FC990AC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4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E8B5-854E-43F4-9361-10F6FB47F62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1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CB11-5A28-4F0A-8BBC-DFA113D0416E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6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1DE6-7B44-48B4-91D9-8D4456454E04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2BB-54E7-4EC2-9404-15142BA5A0B8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2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0E29-4BE1-4A20-8BB4-7B86CD212F0E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4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869E-A7FB-4132-B2F1-F11997C8B1EC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6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9DD51-A146-4952-881B-5A3E41829532}" type="datetime1">
              <a:rPr lang="en-US" smtClean="0"/>
              <a:pPr/>
              <a:t>3/16/2014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0E559-A807-4ABE-B94A-4C32842018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71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9DD51-A146-4952-881B-5A3E4182953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67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9DD51-A146-4952-881B-5A3E4182953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015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9DD51-A146-4952-881B-5A3E4182953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3/16/2014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0E559-A807-4ABE-B94A-4C328420183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79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slide" Target="slide2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chart" Target="../charts/chart10.xml"/><Relationship Id="rId7" Type="http://schemas.openxmlformats.org/officeDocument/2006/relationships/diagramColors" Target="../diagrams/colors5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slide" Target="slide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slide" Target="slide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5.xml"/><Relationship Id="rId4" Type="http://schemas.openxmlformats.org/officeDocument/2006/relationships/chart" Target="../charts/char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5.xml"/><Relationship Id="rId4" Type="http://schemas.openxmlformats.org/officeDocument/2006/relationships/chart" Target="../charts/char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hyperlink" Target="http://www.google.com/url?sa=i&amp;rct=j&amp;q=&amp;esrc=s&amp;source=images&amp;cd=&amp;cad=rja&amp;docid=ViefnPyztDyANM&amp;tbnid=6SfEGkGknOTxfM:&amp;ved=0CAUQjRw&amp;url=http://www.imagesu.net/details.php?image_id=20256&amp;sessionid=gjj6r8have52g31pksbffue6c2&amp;ei=InfcUtj0JunjsATt84DwBA&amp;psig=AFQjCNGfq2EB1E7SexnPZpOBhxhPJEFbQQ&amp;ust=1390266425795478" TargetMode="External"/><Relationship Id="rId2" Type="http://schemas.openxmlformats.org/officeDocument/2006/relationships/hyperlink" Target="http://www.google.com/url?sa=i&amp;rct=j&amp;q=&amp;esrc=s&amp;source=images&amp;cd=&amp;cad=rja&amp;docid=RxcbEXEWDXYhZM&amp;tbnid=BKgcJCjab9pejM:&amp;ved=0CAUQjRw&amp;url=http://en.wikipedia.org/wiki/Flag_of_Pakistan&amp;ei=SnTcUqOZH6XMsQTMiYDYBA&amp;bvm=bv.59568121,d.eW0&amp;psig=AFQjCNH-sNBFc0Wgq5teOimAiG1jyjPV3g&amp;ust=139026577820786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://www.google.com/url?sa=i&amp;rct=j&amp;q=&amp;esrc=s&amp;source=images&amp;cd=&amp;cad=rja&amp;docid=jphpkNu4LGAR0M&amp;tbnid=fzYNwVretDCdGM:&amp;ved=0CAUQjRw&amp;url=http://www.rajsaubhag.org/contact/india/&amp;ei=gnbcUr6wL4nfsATM0IDACA&amp;psig=AFQjCNEDgilK_zjtyiFYW5B3Mv662tERFg&amp;ust=1390266300738239" TargetMode="External"/><Relationship Id="rId4" Type="http://schemas.openxmlformats.org/officeDocument/2006/relationships/hyperlink" Target="http://www.google.com/url?sa=i&amp;rct=j&amp;q=&amp;esrc=s&amp;source=images&amp;cd=&amp;cad=rja&amp;docid=aw282tKevDm4cM&amp;tbnid=c41szN6ZF6zXdM:&amp;ved=0CAUQjRw&amp;url=http://en.wikipedia.org/wiki/File:Flag_of_India.svg&amp;ei=T3bcUtDxA6essQSUloGwDQ&amp;psig=AFQjCNEDgilK_zjtyiFYW5B3Mv662tERFg&amp;ust=139026630073823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37.xml"/><Relationship Id="rId18" Type="http://schemas.openxmlformats.org/officeDocument/2006/relationships/slide" Target="slide47.xml"/><Relationship Id="rId26" Type="http://schemas.openxmlformats.org/officeDocument/2006/relationships/slide" Target="slide57.xml"/><Relationship Id="rId39" Type="http://schemas.openxmlformats.org/officeDocument/2006/relationships/slide" Target="slide11.xml"/><Relationship Id="rId21" Type="http://schemas.openxmlformats.org/officeDocument/2006/relationships/slide" Target="slide23.xml"/><Relationship Id="rId34" Type="http://schemas.openxmlformats.org/officeDocument/2006/relationships/slide" Target="slide2.xml"/><Relationship Id="rId42" Type="http://schemas.openxmlformats.org/officeDocument/2006/relationships/slide" Target="slide18.xml"/><Relationship Id="rId47" Type="http://schemas.openxmlformats.org/officeDocument/2006/relationships/slide" Target="slide21.xml"/><Relationship Id="rId50" Type="http://schemas.openxmlformats.org/officeDocument/2006/relationships/slide" Target="slide66.xml"/><Relationship Id="rId55" Type="http://schemas.openxmlformats.org/officeDocument/2006/relationships/slide" Target="slide85.xml"/><Relationship Id="rId63" Type="http://schemas.openxmlformats.org/officeDocument/2006/relationships/slide" Target="slide86.xml"/><Relationship Id="rId68" Type="http://schemas.openxmlformats.org/officeDocument/2006/relationships/slide" Target="slide82.xml"/><Relationship Id="rId76" Type="http://schemas.openxmlformats.org/officeDocument/2006/relationships/slide" Target="slide89.xml"/><Relationship Id="rId7" Type="http://schemas.openxmlformats.org/officeDocument/2006/relationships/slide" Target="slide40.xml"/><Relationship Id="rId71" Type="http://schemas.openxmlformats.org/officeDocument/2006/relationships/slide" Target="slide90.xml"/><Relationship Id="rId2" Type="http://schemas.openxmlformats.org/officeDocument/2006/relationships/notesSlide" Target="../notesSlides/notesSlide7.xml"/><Relationship Id="rId16" Type="http://schemas.openxmlformats.org/officeDocument/2006/relationships/slide" Target="slide22.xml"/><Relationship Id="rId29" Type="http://schemas.openxmlformats.org/officeDocument/2006/relationships/slide" Target="slide58.xml"/><Relationship Id="rId11" Type="http://schemas.openxmlformats.org/officeDocument/2006/relationships/slide" Target="slide39.xml"/><Relationship Id="rId24" Type="http://schemas.openxmlformats.org/officeDocument/2006/relationships/slide" Target="slide55.xml"/><Relationship Id="rId32" Type="http://schemas.openxmlformats.org/officeDocument/2006/relationships/slide" Target="slide64.xml"/><Relationship Id="rId37" Type="http://schemas.openxmlformats.org/officeDocument/2006/relationships/slide" Target="slide8.xml"/><Relationship Id="rId40" Type="http://schemas.openxmlformats.org/officeDocument/2006/relationships/slide" Target="slide14.xml"/><Relationship Id="rId45" Type="http://schemas.openxmlformats.org/officeDocument/2006/relationships/slide" Target="slide19.xml"/><Relationship Id="rId53" Type="http://schemas.openxmlformats.org/officeDocument/2006/relationships/slide" Target="slide28.xml"/><Relationship Id="rId58" Type="http://schemas.openxmlformats.org/officeDocument/2006/relationships/slide" Target="slide34.xml"/><Relationship Id="rId66" Type="http://schemas.openxmlformats.org/officeDocument/2006/relationships/slide" Target="slide88.xml"/><Relationship Id="rId74" Type="http://schemas.openxmlformats.org/officeDocument/2006/relationships/slide" Target="slide52.xml"/><Relationship Id="rId5" Type="http://schemas.openxmlformats.org/officeDocument/2006/relationships/slide" Target="slide31.xml"/><Relationship Id="rId15" Type="http://schemas.openxmlformats.org/officeDocument/2006/relationships/hyperlink" Target="Actual_v_4.pptx" TargetMode="External"/><Relationship Id="rId23" Type="http://schemas.openxmlformats.org/officeDocument/2006/relationships/slide" Target="slide51.xml"/><Relationship Id="rId28" Type="http://schemas.openxmlformats.org/officeDocument/2006/relationships/slide" Target="slide59.xml"/><Relationship Id="rId36" Type="http://schemas.openxmlformats.org/officeDocument/2006/relationships/slide" Target="slide6.xml"/><Relationship Id="rId49" Type="http://schemas.openxmlformats.org/officeDocument/2006/relationships/slide" Target="slide7.xml"/><Relationship Id="rId57" Type="http://schemas.openxmlformats.org/officeDocument/2006/relationships/slide" Target="slide43.xml"/><Relationship Id="rId61" Type="http://schemas.openxmlformats.org/officeDocument/2006/relationships/slide" Target="slide81.xml"/><Relationship Id="rId10" Type="http://schemas.openxmlformats.org/officeDocument/2006/relationships/slide" Target="slide32.xml"/><Relationship Id="rId19" Type="http://schemas.openxmlformats.org/officeDocument/2006/relationships/slide" Target="slide48.xml"/><Relationship Id="rId31" Type="http://schemas.openxmlformats.org/officeDocument/2006/relationships/slide" Target="slide63.xml"/><Relationship Id="rId44" Type="http://schemas.openxmlformats.org/officeDocument/2006/relationships/slide" Target="slide16.xml"/><Relationship Id="rId52" Type="http://schemas.openxmlformats.org/officeDocument/2006/relationships/slide" Target="slide53.xml"/><Relationship Id="rId60" Type="http://schemas.openxmlformats.org/officeDocument/2006/relationships/slide" Target="slide80.xml"/><Relationship Id="rId65" Type="http://schemas.openxmlformats.org/officeDocument/2006/relationships/slide" Target="slide76.xml"/><Relationship Id="rId73" Type="http://schemas.openxmlformats.org/officeDocument/2006/relationships/slide" Target="slide87.xml"/><Relationship Id="rId4" Type="http://schemas.openxmlformats.org/officeDocument/2006/relationships/slide" Target="slide30.xml"/><Relationship Id="rId9" Type="http://schemas.openxmlformats.org/officeDocument/2006/relationships/slide" Target="slide41.xml"/><Relationship Id="rId14" Type="http://schemas.openxmlformats.org/officeDocument/2006/relationships/slide" Target="slide38.xml"/><Relationship Id="rId22" Type="http://schemas.openxmlformats.org/officeDocument/2006/relationships/slide" Target="slide50.xml"/><Relationship Id="rId27" Type="http://schemas.openxmlformats.org/officeDocument/2006/relationships/slide" Target="slide61.xml"/><Relationship Id="rId30" Type="http://schemas.openxmlformats.org/officeDocument/2006/relationships/slide" Target="slide62.xml"/><Relationship Id="rId35" Type="http://schemas.openxmlformats.org/officeDocument/2006/relationships/slide" Target="slide5.xml"/><Relationship Id="rId43" Type="http://schemas.openxmlformats.org/officeDocument/2006/relationships/slide" Target="slide17.xml"/><Relationship Id="rId48" Type="http://schemas.openxmlformats.org/officeDocument/2006/relationships/slide" Target="slide13.xml"/><Relationship Id="rId56" Type="http://schemas.openxmlformats.org/officeDocument/2006/relationships/slide" Target="slide33.xml"/><Relationship Id="rId64" Type="http://schemas.openxmlformats.org/officeDocument/2006/relationships/slide" Target="slide35.xml"/><Relationship Id="rId69" Type="http://schemas.openxmlformats.org/officeDocument/2006/relationships/slide" Target="slide83.xml"/><Relationship Id="rId8" Type="http://schemas.openxmlformats.org/officeDocument/2006/relationships/slide" Target="slide44.xml"/><Relationship Id="rId51" Type="http://schemas.openxmlformats.org/officeDocument/2006/relationships/slide" Target="slide45.xml"/><Relationship Id="rId72" Type="http://schemas.openxmlformats.org/officeDocument/2006/relationships/slide" Target="slide91.xml"/><Relationship Id="rId3" Type="http://schemas.openxmlformats.org/officeDocument/2006/relationships/slide" Target="slide26.xml"/><Relationship Id="rId12" Type="http://schemas.openxmlformats.org/officeDocument/2006/relationships/slide" Target="slide36.xml"/><Relationship Id="rId17" Type="http://schemas.openxmlformats.org/officeDocument/2006/relationships/slide" Target="slide46.xml"/><Relationship Id="rId25" Type="http://schemas.openxmlformats.org/officeDocument/2006/relationships/slide" Target="slide56.xml"/><Relationship Id="rId33" Type="http://schemas.openxmlformats.org/officeDocument/2006/relationships/slide" Target="slide65.xml"/><Relationship Id="rId38" Type="http://schemas.openxmlformats.org/officeDocument/2006/relationships/slide" Target="slide12.xml"/><Relationship Id="rId46" Type="http://schemas.openxmlformats.org/officeDocument/2006/relationships/slide" Target="slide67.xml"/><Relationship Id="rId59" Type="http://schemas.openxmlformats.org/officeDocument/2006/relationships/slide" Target="slide79.xml"/><Relationship Id="rId67" Type="http://schemas.openxmlformats.org/officeDocument/2006/relationships/slide" Target="slide27.xml"/><Relationship Id="rId20" Type="http://schemas.openxmlformats.org/officeDocument/2006/relationships/slide" Target="slide49.xml"/><Relationship Id="rId41" Type="http://schemas.openxmlformats.org/officeDocument/2006/relationships/slide" Target="slide15.xml"/><Relationship Id="rId54" Type="http://schemas.openxmlformats.org/officeDocument/2006/relationships/slide" Target="slide84.xml"/><Relationship Id="rId62" Type="http://schemas.openxmlformats.org/officeDocument/2006/relationships/slide" Target="slide78.xml"/><Relationship Id="rId70" Type="http://schemas.openxmlformats.org/officeDocument/2006/relationships/slide" Target="slide29.xml"/><Relationship Id="rId75" Type="http://schemas.openxmlformats.org/officeDocument/2006/relationships/slide" Target="slide5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35.xml"/><Relationship Id="rId4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slide" Target="slide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5.xml"/><Relationship Id="rId4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slide" Target="slide25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slide" Target="slide25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4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75.xml"/><Relationship Id="rId7" Type="http://schemas.openxmlformats.org/officeDocument/2006/relationships/slide" Target="slide73.xml"/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5" Type="http://schemas.openxmlformats.org/officeDocument/2006/relationships/slide" Target="slide74.xml"/><Relationship Id="rId10" Type="http://schemas.openxmlformats.org/officeDocument/2006/relationships/slide" Target="slide25.xml"/><Relationship Id="rId4" Type="http://schemas.openxmlformats.org/officeDocument/2006/relationships/slide" Target="slide68.xml"/><Relationship Id="rId9" Type="http://schemas.openxmlformats.org/officeDocument/2006/relationships/slide" Target="slide7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25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5.xml"/><Relationship Id="rId4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hr-software.findthebest.com/compare/8-59-257-323-392/ADP-AdvancedMD-EHR-vs-eClinicalWorks-vs-MediTouch-vs-AllegianceMD-vs-Allscripts-Professional-EHR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slide" Target="slide64.xml"/><Relationship Id="rId3" Type="http://schemas.openxmlformats.org/officeDocument/2006/relationships/slide" Target="slide85.xml"/><Relationship Id="rId7" Type="http://schemas.openxmlformats.org/officeDocument/2006/relationships/slide" Target="slide58.xml"/><Relationship Id="rId12" Type="http://schemas.openxmlformats.org/officeDocument/2006/relationships/slide" Target="slide63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7.xml"/><Relationship Id="rId11" Type="http://schemas.openxmlformats.org/officeDocument/2006/relationships/slide" Target="slide62.xml"/><Relationship Id="rId5" Type="http://schemas.openxmlformats.org/officeDocument/2006/relationships/slide" Target="slide56.xml"/><Relationship Id="rId10" Type="http://schemas.openxmlformats.org/officeDocument/2006/relationships/slide" Target="slide61.xml"/><Relationship Id="rId4" Type="http://schemas.openxmlformats.org/officeDocument/2006/relationships/slide" Target="slide55.xml"/><Relationship Id="rId9" Type="http://schemas.openxmlformats.org/officeDocument/2006/relationships/slide" Target="slide60.xml"/><Relationship Id="rId14" Type="http://schemas.openxmlformats.org/officeDocument/2006/relationships/slide" Target="slide6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slide" Target="slide25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dministrator\Desktop\WE10_doctor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29719"/>
            <a:ext cx="3051448" cy="3995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705600"/>
            <a:ext cx="9144000" cy="152400"/>
          </a:xfrm>
          <a:solidFill>
            <a:srgbClr val="669900"/>
          </a:solidFill>
        </p:spPr>
        <p:txBody>
          <a:bodyPr/>
          <a:lstStyle/>
          <a:p>
            <a:pPr algn="r"/>
            <a:r>
              <a:rPr lang="en-US" dirty="0" smtClean="0"/>
              <a:t>CFA Institute Research Challenge</a:t>
            </a:r>
            <a:endParaRPr lang="en-US" dirty="0"/>
          </a:p>
        </p:txBody>
      </p:sp>
      <p:pic>
        <p:nvPicPr>
          <p:cNvPr id="1026" name="Picture 2" descr="C:\Users\Administrator\Desktop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6" y="2924944"/>
            <a:ext cx="3384376" cy="106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epocrates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C9B6A5"/>
              </a:clrFrom>
              <a:clrTo>
                <a:srgbClr val="C9B6A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29719"/>
            <a:ext cx="1944216" cy="40755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ATHENAHEALTH INC.</a:t>
            </a:r>
            <a:b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NASDAQ: ATHN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30" name="Picture 6" descr="C:\Users\Administrator\Desktop\brandei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2" y="5938298"/>
            <a:ext cx="3938632" cy="69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world ready 1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2" y="5868975"/>
            <a:ext cx="770280" cy="77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682294" y="908720"/>
            <a:ext cx="6574568" cy="5949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789584" y="1620962"/>
            <a:ext cx="4025796" cy="3743284"/>
          </a:xfrm>
          <a:prstGeom prst="ellipse">
            <a:avLst/>
          </a:prstGeom>
          <a:solidFill>
            <a:srgbClr val="CC660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836510" y="2503089"/>
            <a:ext cx="2307174" cy="2282169"/>
          </a:xfrm>
          <a:prstGeom prst="ellipse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4689" y="1084997"/>
            <a:ext cx="986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</a:rPr>
              <a:t>Collector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23613" y="32963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21%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12645" y="1340040"/>
            <a:ext cx="71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</a:rPr>
              <a:t>100%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80791" y="2967065"/>
            <a:ext cx="1393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</a:rPr>
              <a:t>Communicator</a:t>
            </a:r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68670" y="3729471"/>
            <a:ext cx="869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</a:rPr>
              <a:t>Clinicals</a:t>
            </a:r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92698" y="327484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52%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11368" y="327484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35%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85833" y="330235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31%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08466" y="328397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7614419"/>
              </p:ext>
            </p:extLst>
          </p:nvPr>
        </p:nvGraphicFramePr>
        <p:xfrm>
          <a:off x="1547664" y="22144"/>
          <a:ext cx="6285656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>
            <a:hlinkClick r:id="rId7" action="ppaction://hlinksldjump"/>
          </p:cNvPr>
          <p:cNvSpPr/>
          <p:nvPr/>
        </p:nvSpPr>
        <p:spPr>
          <a:xfrm>
            <a:off x="8604448" y="6054452"/>
            <a:ext cx="504056" cy="803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-0.11927 0.003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2" y="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40741E-7 L 0.07031 -0.004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-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26735E-6 L -0.05208 -0.0006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14524E-6 L -0.04046 -0.000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6" grpId="0"/>
      <p:bldP spid="28" grpId="0"/>
      <p:bldP spid="29" grpId="0"/>
      <p:bldP spid="29" grpId="1"/>
      <p:bldP spid="2" grpId="0"/>
      <p:bldP spid="2" grpId="1"/>
      <p:bldP spid="18" grpId="0"/>
      <p:bldP spid="18" grpId="1"/>
      <p:bldP spid="18" grpId="2"/>
      <p:bldP spid="3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6711059"/>
              </p:ext>
            </p:extLst>
          </p:nvPr>
        </p:nvGraphicFramePr>
        <p:xfrm>
          <a:off x="179512" y="1248807"/>
          <a:ext cx="8784976" cy="4341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40957"/>
              </p:ext>
            </p:extLst>
          </p:nvPr>
        </p:nvGraphicFramePr>
        <p:xfrm>
          <a:off x="178308" y="1258496"/>
          <a:ext cx="8787384" cy="4330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Revenue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Drivers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34038" y="112474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Cross-selling in new deals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91595" y="371703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Triple Barrel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224601" y="278112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Double Barrel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981200" y="1844824"/>
            <a:ext cx="156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Single Barrel</a:t>
            </a:r>
            <a:endParaRPr lang="en-US" b="1" dirty="0"/>
          </a:p>
        </p:txBody>
      </p:sp>
      <p:sp>
        <p:nvSpPr>
          <p:cNvPr id="19" name="Oval 18"/>
          <p:cNvSpPr/>
          <p:nvPr/>
        </p:nvSpPr>
        <p:spPr>
          <a:xfrm>
            <a:off x="4788027" y="2564904"/>
            <a:ext cx="144010" cy="153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172476" y="2780928"/>
            <a:ext cx="13901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Ascension Deal</a:t>
            </a:r>
            <a:endParaRPr lang="en-US" sz="15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291594" y="371920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Triple Barrel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224600" y="2783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Double Barrel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981199" y="1846993"/>
            <a:ext cx="156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Single Barrel</a:t>
            </a:r>
            <a:endParaRPr lang="en-US" b="1" dirty="0"/>
          </a:p>
        </p:txBody>
      </p:sp>
      <p:sp>
        <p:nvSpPr>
          <p:cNvPr id="35" name="Oval 34"/>
          <p:cNvSpPr/>
          <p:nvPr/>
        </p:nvSpPr>
        <p:spPr>
          <a:xfrm>
            <a:off x="4788026" y="2567073"/>
            <a:ext cx="144010" cy="153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172475" y="2783097"/>
            <a:ext cx="13901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Ascension Deal</a:t>
            </a:r>
            <a:endParaRPr lang="en-US" sz="1500" b="1" dirty="0"/>
          </a:p>
        </p:txBody>
      </p: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3969643880"/>
              </p:ext>
            </p:extLst>
          </p:nvPr>
        </p:nvGraphicFramePr>
        <p:xfrm>
          <a:off x="1543472" y="116632"/>
          <a:ext cx="6285656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Rectangle 29">
            <a:hlinkClick r:id="rId9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Chart bld="series"/>
        </p:bldSub>
      </p:bldGraphic>
      <p:bldGraphic spid="31" grpId="0">
        <p:bldSub>
          <a:bldChart bld="series"/>
        </p:bldSub>
      </p:bldGraphic>
      <p:bldP spid="5" grpId="0" uiExpand="1"/>
      <p:bldP spid="8" grpId="0" uiExpand="1"/>
      <p:bldP spid="26" grpId="0" uiExpand="1"/>
      <p:bldP spid="27" grpId="0"/>
      <p:bldP spid="19" grpId="0" uiExpand="1" animBg="1"/>
      <p:bldP spid="28" grpId="0" uiExpand="1"/>
      <p:bldP spid="32" grpId="0"/>
      <p:bldP spid="33" grpId="0"/>
      <p:bldP spid="34" grpId="0"/>
      <p:bldP spid="35" grpId="0" animBg="1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950022"/>
              </p:ext>
            </p:extLst>
          </p:nvPr>
        </p:nvGraphicFramePr>
        <p:xfrm>
          <a:off x="827584" y="1516119"/>
          <a:ext cx="7268335" cy="4361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Revenue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Drivers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39752" y="1693635"/>
            <a:ext cx="516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Enterprise-Sized growth by </a:t>
            </a:r>
            <a:r>
              <a:rPr lang="en-US" b="1" dirty="0" smtClean="0"/>
              <a:t>Physician Group </a:t>
            </a:r>
            <a:r>
              <a:rPr lang="en-US" b="1" dirty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5278" y="3393867"/>
            <a:ext cx="13901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Ascension Deal</a:t>
            </a:r>
            <a:endParaRPr lang="en-US" sz="1500" b="1" dirty="0"/>
          </a:p>
        </p:txBody>
      </p:sp>
      <p:sp>
        <p:nvSpPr>
          <p:cNvPr id="14" name="Right Arrow 13"/>
          <p:cNvSpPr/>
          <p:nvPr/>
        </p:nvSpPr>
        <p:spPr>
          <a:xfrm rot="20341539">
            <a:off x="2994476" y="3002818"/>
            <a:ext cx="1631048" cy="796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0365442">
            <a:off x="3058597" y="2594132"/>
            <a:ext cx="1171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141% CAGR</a:t>
            </a:r>
            <a:endParaRPr lang="en-US" sz="1600" b="1" dirty="0"/>
          </a:p>
        </p:txBody>
      </p:sp>
      <p:sp>
        <p:nvSpPr>
          <p:cNvPr id="16" name="Right Arrow 15"/>
          <p:cNvSpPr/>
          <p:nvPr/>
        </p:nvSpPr>
        <p:spPr>
          <a:xfrm rot="21174274">
            <a:off x="5117067" y="2506805"/>
            <a:ext cx="2124646" cy="877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21229716">
            <a:off x="5530090" y="2173882"/>
            <a:ext cx="1067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12% CAGR</a:t>
            </a:r>
            <a:endParaRPr 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884368" y="3253969"/>
            <a:ext cx="1259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IT Cost Savings of 40%</a:t>
            </a:r>
          </a:p>
        </p:txBody>
      </p:sp>
      <p:sp>
        <p:nvSpPr>
          <p:cNvPr id="23" name="Oval 22"/>
          <p:cNvSpPr/>
          <p:nvPr/>
        </p:nvSpPr>
        <p:spPr>
          <a:xfrm>
            <a:off x="4266706" y="3246377"/>
            <a:ext cx="144010" cy="153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1397070386"/>
              </p:ext>
            </p:extLst>
          </p:nvPr>
        </p:nvGraphicFramePr>
        <p:xfrm>
          <a:off x="1543472" y="116632"/>
          <a:ext cx="6285656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ight Bracket 1"/>
          <p:cNvSpPr/>
          <p:nvPr/>
        </p:nvSpPr>
        <p:spPr>
          <a:xfrm>
            <a:off x="7668344" y="3279282"/>
            <a:ext cx="216024" cy="741139"/>
          </a:xfrm>
          <a:prstGeom prst="rightBracket">
            <a:avLst/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2888" y="1831979"/>
            <a:ext cx="125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# of physicians</a:t>
            </a:r>
            <a:endParaRPr lang="en-US" sz="1200" b="1" dirty="0"/>
          </a:p>
        </p:txBody>
      </p:sp>
      <p:sp>
        <p:nvSpPr>
          <p:cNvPr id="21" name="Rectangle 20">
            <a:hlinkClick r:id="rId8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Chart bld="series"/>
        </p:bldSub>
      </p:bldGraphic>
      <p:bldP spid="3" grpId="0"/>
      <p:bldP spid="5" grpId="0"/>
      <p:bldP spid="14" grpId="0" animBg="1"/>
      <p:bldP spid="8" grpId="0"/>
      <p:bldP spid="16" grpId="0" animBg="1"/>
      <p:bldP spid="17" grpId="0"/>
      <p:bldP spid="22" grpId="0"/>
      <p:bldP spid="23" grpId="0" animBg="1"/>
      <p:bldP spid="2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Revenue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Drivers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12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432834"/>
              </p:ext>
            </p:extLst>
          </p:nvPr>
        </p:nvGraphicFramePr>
        <p:xfrm>
          <a:off x="-738091" y="1412776"/>
          <a:ext cx="5630170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940240544"/>
              </p:ext>
            </p:extLst>
          </p:nvPr>
        </p:nvGraphicFramePr>
        <p:xfrm>
          <a:off x="1543472" y="116632"/>
          <a:ext cx="6285656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836376"/>
              </p:ext>
            </p:extLst>
          </p:nvPr>
        </p:nvGraphicFramePr>
        <p:xfrm>
          <a:off x="3402707" y="3140968"/>
          <a:ext cx="5741293" cy="263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Chart bld="category"/>
        </p:bldSub>
      </p:bldGraphic>
      <p:bldGraphic spid="1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27146"/>
              </p:ext>
            </p:extLst>
          </p:nvPr>
        </p:nvGraphicFramePr>
        <p:xfrm>
          <a:off x="539552" y="1170707"/>
          <a:ext cx="9197614" cy="5144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115087"/>
              </p:ext>
            </p:extLst>
          </p:nvPr>
        </p:nvGraphicFramePr>
        <p:xfrm>
          <a:off x="968524" y="1405566"/>
          <a:ext cx="7435551" cy="4680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 smtClean="0"/>
              <a:t>Competition</a:t>
            </a:r>
            <a:endParaRPr lang="en-US" sz="4000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0" y="1278736"/>
            <a:ext cx="2043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Revenue Growth Rate</a:t>
            </a:r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Industry &amp; Competitors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3" name="Oval 2"/>
          <p:cNvSpPr/>
          <p:nvPr/>
        </p:nvSpPr>
        <p:spPr>
          <a:xfrm>
            <a:off x="7587175" y="3516281"/>
            <a:ext cx="412420" cy="8488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>
            <a:off x="8093890" y="3718268"/>
            <a:ext cx="134855" cy="56556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9196223">
            <a:off x="7194384" y="2441736"/>
            <a:ext cx="625834" cy="14479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43220" y="2093062"/>
            <a:ext cx="687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ATHN</a:t>
            </a:r>
            <a:endParaRPr lang="en-US" sz="1400" b="1" dirty="0"/>
          </a:p>
        </p:txBody>
      </p:sp>
      <p:sp>
        <p:nvSpPr>
          <p:cNvPr id="18" name="Rectangle 17">
            <a:hlinkClick r:id="rId5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29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1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1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1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Chart bld="series"/>
        </p:bldSub>
      </p:bldGraphic>
      <p:bldGraphic spid="16" grpId="1">
        <p:bldSub>
          <a:bldChart bld="series"/>
        </p:bldSub>
      </p:bldGraphic>
      <p:bldGraphic spid="16" grpId="2">
        <p:bldSub>
          <a:bldChart bld="series"/>
        </p:bldSub>
      </p:bldGraphic>
      <p:bldGraphic spid="17" grpId="0">
        <p:bldSub>
          <a:bldChart bld="series"/>
        </p:bldSub>
      </p:bldGraphic>
      <p:bldGraphic spid="17" grpId="1">
        <p:bldSub>
          <a:bldChart bld="series"/>
        </p:bldSub>
      </p:bldGraphic>
      <p:bldP spid="12" grpId="0" build="p"/>
      <p:bldP spid="3" grpId="0" animBg="1"/>
      <p:bldP spid="3" grpId="1" animBg="1"/>
      <p:bldP spid="4" grpId="0" animBg="1"/>
      <p:bldP spid="4" grpId="1" animBg="1"/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Revenue Growth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Financial Analysis and Valuation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51" name="燕尾形 7"/>
          <p:cNvSpPr/>
          <p:nvPr/>
        </p:nvSpPr>
        <p:spPr>
          <a:xfrm rot="5400000">
            <a:off x="992981" y="1579634"/>
            <a:ext cx="1000130" cy="1042892"/>
          </a:xfrm>
          <a:prstGeom prst="chevron">
            <a:avLst>
              <a:gd name="adj" fmla="val 16241"/>
            </a:avLst>
          </a:prstGeom>
          <a:solidFill>
            <a:srgbClr val="8BAB42">
              <a:lumMod val="75000"/>
            </a:srgbClr>
          </a:solidFill>
          <a:ln w="25400" cap="flat" cmpd="sng" algn="ctr">
            <a:solidFill>
              <a:srgbClr val="8BAB42">
                <a:lumMod val="75000"/>
              </a:srgbClr>
            </a:solidFill>
            <a:prstDash val="solid"/>
          </a:ln>
          <a:effectLst/>
        </p:spPr>
        <p:txBody>
          <a:bodyPr vert="vert270"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/>
                <a:cs typeface="+mn-cs"/>
              </a:rPr>
              <a:t>Cloud - based Market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52" name="燕尾形 8"/>
          <p:cNvSpPr/>
          <p:nvPr/>
        </p:nvSpPr>
        <p:spPr>
          <a:xfrm rot="5400000">
            <a:off x="992979" y="3020142"/>
            <a:ext cx="1000134" cy="1042892"/>
          </a:xfrm>
          <a:prstGeom prst="chevron">
            <a:avLst>
              <a:gd name="adj" fmla="val 12766"/>
            </a:avLst>
          </a:prstGeom>
          <a:solidFill>
            <a:srgbClr val="8BAB42">
              <a:lumMod val="75000"/>
            </a:srgbClr>
          </a:solidFill>
          <a:ln w="25400" cap="flat" cmpd="sng" algn="ctr">
            <a:solidFill>
              <a:srgbClr val="8BAB42">
                <a:lumMod val="75000"/>
              </a:srgbClr>
            </a:solidFill>
            <a:prstDash val="solid"/>
          </a:ln>
          <a:effectLst/>
        </p:spPr>
        <p:txBody>
          <a:bodyPr vert="vert270"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/>
                <a:cs typeface="+mn-cs"/>
              </a:rPr>
              <a:t>ATHN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53" name="圆角矩形 9"/>
          <p:cNvSpPr/>
          <p:nvPr/>
        </p:nvSpPr>
        <p:spPr>
          <a:xfrm>
            <a:off x="5453074" y="1672453"/>
            <a:ext cx="1643074" cy="714380"/>
          </a:xfrm>
          <a:prstGeom prst="roundRect">
            <a:avLst/>
          </a:prstGeom>
          <a:solidFill>
            <a:srgbClr val="8BAB42">
              <a:lumMod val="60000"/>
              <a:lumOff val="40000"/>
            </a:srgbClr>
          </a:solidFill>
          <a:ln w="25400" cap="flat" cmpd="sng" algn="ctr">
            <a:solidFill>
              <a:srgbClr val="8BAB4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/>
                <a:cs typeface="+mn-cs"/>
              </a:rPr>
              <a:t>Number of Physicians using </a:t>
            </a:r>
            <a:r>
              <a:rPr lang="en-US" altLang="zh-CN" sz="1400" kern="0" noProof="0" dirty="0" smtClean="0">
                <a:solidFill>
                  <a:srgbClr val="000000"/>
                </a:solidFill>
                <a:ea typeface="宋体"/>
              </a:rPr>
              <a:t>Cloud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54" name="圆角矩形 10"/>
          <p:cNvSpPr/>
          <p:nvPr/>
        </p:nvSpPr>
        <p:spPr>
          <a:xfrm>
            <a:off x="2166926" y="1672453"/>
            <a:ext cx="1643074" cy="714380"/>
          </a:xfrm>
          <a:prstGeom prst="roundRect">
            <a:avLst/>
          </a:prstGeom>
          <a:solidFill>
            <a:srgbClr val="8BAB42">
              <a:lumMod val="60000"/>
              <a:lumOff val="40000"/>
            </a:srgbClr>
          </a:solidFill>
          <a:ln w="25400" cap="flat" cmpd="sng" algn="ctr">
            <a:solidFill>
              <a:srgbClr val="8BAB4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/>
                <a:cs typeface="+mn-cs"/>
              </a:rPr>
              <a:t>Collections / Physician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55" name="圆角矩形 11"/>
          <p:cNvSpPr/>
          <p:nvPr/>
        </p:nvSpPr>
        <p:spPr>
          <a:xfrm>
            <a:off x="3810000" y="4425785"/>
            <a:ext cx="1643074" cy="714380"/>
          </a:xfrm>
          <a:prstGeom prst="roundRect">
            <a:avLst/>
          </a:prstGeom>
          <a:solidFill>
            <a:srgbClr val="8BAB42">
              <a:lumMod val="60000"/>
              <a:lumOff val="40000"/>
            </a:srgbClr>
          </a:solidFill>
          <a:ln w="25400" cap="flat" cmpd="sng" algn="ctr">
            <a:solidFill>
              <a:srgbClr val="8BAB4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/>
                <a:cs typeface="+mn-cs"/>
              </a:rPr>
              <a:t>Revenue </a:t>
            </a:r>
            <a:r>
              <a:rPr lang="en-US" altLang="zh-CN" b="1" kern="0" dirty="0" smtClean="0">
                <a:solidFill>
                  <a:srgbClr val="000000"/>
                </a:solidFill>
                <a:ea typeface="宋体"/>
              </a:rPr>
              <a:t>for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/>
                <a:cs typeface="+mn-cs"/>
              </a:rPr>
              <a:t> ATHN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56" name="圆角矩形 12"/>
          <p:cNvSpPr/>
          <p:nvPr/>
        </p:nvSpPr>
        <p:spPr>
          <a:xfrm>
            <a:off x="5453074" y="3184398"/>
            <a:ext cx="1643074" cy="714380"/>
          </a:xfrm>
          <a:prstGeom prst="roundRect">
            <a:avLst/>
          </a:prstGeom>
          <a:solidFill>
            <a:srgbClr val="8BAB42">
              <a:lumMod val="60000"/>
              <a:lumOff val="40000"/>
            </a:srgbClr>
          </a:solidFill>
          <a:ln w="25400" cap="flat" cmpd="sng" algn="ctr">
            <a:solidFill>
              <a:srgbClr val="8BAB4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/>
                <a:cs typeface="+mn-cs"/>
              </a:rPr>
              <a:t>Number of Physicians using ATHN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57" name="圆角矩形 13"/>
          <p:cNvSpPr/>
          <p:nvPr/>
        </p:nvSpPr>
        <p:spPr>
          <a:xfrm>
            <a:off x="2166926" y="3151059"/>
            <a:ext cx="1643074" cy="714380"/>
          </a:xfrm>
          <a:prstGeom prst="roundRect">
            <a:avLst/>
          </a:prstGeom>
          <a:solidFill>
            <a:srgbClr val="8BAB42">
              <a:lumMod val="60000"/>
              <a:lumOff val="40000"/>
            </a:srgbClr>
          </a:solidFill>
          <a:ln w="25400" cap="flat" cmpd="sng" algn="ctr">
            <a:solidFill>
              <a:srgbClr val="8BAB4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/>
                <a:cs typeface="+mn-cs"/>
              </a:rPr>
              <a:t>Revenue / Physician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58" name="乘号 14"/>
          <p:cNvSpPr/>
          <p:nvPr/>
        </p:nvSpPr>
        <p:spPr>
          <a:xfrm>
            <a:off x="4484779" y="3444901"/>
            <a:ext cx="357190" cy="285752"/>
          </a:xfrm>
          <a:prstGeom prst="mathMultiply">
            <a:avLst/>
          </a:prstGeom>
          <a:solidFill>
            <a:srgbClr val="8BAB42">
              <a:lumMod val="60000"/>
              <a:lumOff val="40000"/>
            </a:srgbClr>
          </a:solidFill>
          <a:ln w="25400" cap="flat" cmpd="sng" algn="ctr">
            <a:solidFill>
              <a:srgbClr val="8BAB4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63" name="右箭头 21"/>
          <p:cNvSpPr/>
          <p:nvPr/>
        </p:nvSpPr>
        <p:spPr>
          <a:xfrm rot="1926955">
            <a:off x="3200038" y="4056286"/>
            <a:ext cx="285752" cy="285752"/>
          </a:xfrm>
          <a:prstGeom prst="rightArrow">
            <a:avLst/>
          </a:prstGeom>
          <a:solidFill>
            <a:srgbClr val="8BAB42">
              <a:lumMod val="60000"/>
              <a:lumOff val="40000"/>
            </a:srgbClr>
          </a:solidFill>
          <a:ln w="25400" cap="flat" cmpd="sng" algn="ctr">
            <a:solidFill>
              <a:srgbClr val="8BAB4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64" name="右箭头 22"/>
          <p:cNvSpPr/>
          <p:nvPr/>
        </p:nvSpPr>
        <p:spPr>
          <a:xfrm rot="8442581">
            <a:off x="5827109" y="4078059"/>
            <a:ext cx="285752" cy="285752"/>
          </a:xfrm>
          <a:prstGeom prst="rightArrow">
            <a:avLst/>
          </a:prstGeom>
          <a:solidFill>
            <a:srgbClr val="8BAB42">
              <a:lumMod val="60000"/>
              <a:lumOff val="40000"/>
            </a:srgbClr>
          </a:solidFill>
          <a:ln w="25400" cap="flat" cmpd="sng" algn="ctr">
            <a:solidFill>
              <a:srgbClr val="8BAB4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28" name="右箭头 21"/>
          <p:cNvSpPr/>
          <p:nvPr/>
        </p:nvSpPr>
        <p:spPr>
          <a:xfrm rot="5400000">
            <a:off x="2822363" y="2649589"/>
            <a:ext cx="285752" cy="285752"/>
          </a:xfrm>
          <a:prstGeom prst="rightArrow">
            <a:avLst/>
          </a:prstGeom>
          <a:solidFill>
            <a:srgbClr val="8BAB42">
              <a:lumMod val="60000"/>
              <a:lumOff val="40000"/>
            </a:srgbClr>
          </a:solidFill>
          <a:ln w="25400" cap="flat" cmpd="sng" algn="ctr">
            <a:solidFill>
              <a:srgbClr val="8BAB4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29" name="右箭头 21"/>
          <p:cNvSpPr/>
          <p:nvPr/>
        </p:nvSpPr>
        <p:spPr>
          <a:xfrm rot="5400000">
            <a:off x="6171040" y="2649589"/>
            <a:ext cx="285752" cy="285752"/>
          </a:xfrm>
          <a:prstGeom prst="rightArrow">
            <a:avLst/>
          </a:prstGeom>
          <a:solidFill>
            <a:srgbClr val="8BAB42">
              <a:lumMod val="60000"/>
              <a:lumOff val="40000"/>
            </a:srgbClr>
          </a:solidFill>
          <a:ln w="25400" cap="flat" cmpd="sng" algn="ctr">
            <a:solidFill>
              <a:srgbClr val="8BAB4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宋体"/>
              <a:cs typeface="+mn-cs"/>
            </a:endParaRPr>
          </a:p>
        </p:txBody>
      </p:sp>
      <p:sp>
        <p:nvSpPr>
          <p:cNvPr id="3" name="Down Arrow 2"/>
          <p:cNvSpPr/>
          <p:nvPr/>
        </p:nvSpPr>
        <p:spPr>
          <a:xfrm flipV="1">
            <a:off x="7229051" y="3041521"/>
            <a:ext cx="208409" cy="40338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flipV="1">
            <a:off x="3866896" y="1470763"/>
            <a:ext cx="208409" cy="40338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flipV="1">
            <a:off x="3866895" y="3041521"/>
            <a:ext cx="208409" cy="40338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flipV="1">
            <a:off x="7229052" y="1470763"/>
            <a:ext cx="208409" cy="40338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flipV="1">
            <a:off x="5603338" y="4530942"/>
            <a:ext cx="331184" cy="504057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24328" y="2996952"/>
            <a:ext cx="161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Epocrates</a:t>
            </a:r>
            <a:endParaRPr lang="en-US" sz="1600" b="1" dirty="0" smtClean="0"/>
          </a:p>
          <a:p>
            <a:r>
              <a:rPr lang="en-US" sz="1600" b="1" dirty="0" smtClean="0"/>
              <a:t>Enterprise Deals</a:t>
            </a:r>
            <a:endParaRPr 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050432" y="304558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Cross Selling</a:t>
            </a:r>
            <a:endParaRPr lang="en-US" sz="1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524328" y="1473811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Shift to Cloud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07854" y="1526878"/>
            <a:ext cx="75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ACA</a:t>
            </a:r>
          </a:p>
        </p:txBody>
      </p:sp>
      <p:sp>
        <p:nvSpPr>
          <p:cNvPr id="34" name="Rectangle 33">
            <a:hlinkClick r:id="rId2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4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3" grpId="0" animBg="1"/>
      <p:bldP spid="64" grpId="0" animBg="1"/>
      <p:bldP spid="28" grpId="0" animBg="1"/>
      <p:bldP spid="29" grpId="0" animBg="1"/>
      <p:bldP spid="3" grpId="0" animBg="1"/>
      <p:bldP spid="3" grpId="1" animBg="1"/>
      <p:bldP spid="3" grpId="2" animBg="1"/>
      <p:bldP spid="25" grpId="0" animBg="1"/>
      <p:bldP spid="25" grpId="1" animBg="1"/>
      <p:bldP spid="25" grpId="2" animBg="1"/>
      <p:bldP spid="26" grpId="0" animBg="1"/>
      <p:bldP spid="27" grpId="0" animBg="1"/>
      <p:bldP spid="27" grpId="1" animBg="1"/>
      <p:bldP spid="27" grpId="2" animBg="1"/>
      <p:bldP spid="30" grpId="0" animBg="1"/>
      <p:bldP spid="4" grpId="0"/>
      <p:bldP spid="4" grpId="1"/>
      <p:bldP spid="4" grpId="2"/>
      <p:bldP spid="31" grpId="0"/>
      <p:bldP spid="32" grpId="0"/>
      <p:bldP spid="32" grpId="1"/>
      <p:bldP spid="32" grpId="2"/>
      <p:bldP spid="33" grpId="0"/>
      <p:bldP spid="33" grpId="1"/>
      <p:bldP spid="33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Chart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724915"/>
              </p:ext>
            </p:extLst>
          </p:nvPr>
        </p:nvGraphicFramePr>
        <p:xfrm>
          <a:off x="724678" y="2276872"/>
          <a:ext cx="4914121" cy="295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893434415"/>
              </p:ext>
            </p:extLst>
          </p:nvPr>
        </p:nvGraphicFramePr>
        <p:xfrm>
          <a:off x="1609771" y="2347130"/>
          <a:ext cx="5338267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630113"/>
              </p:ext>
            </p:extLst>
          </p:nvPr>
        </p:nvGraphicFramePr>
        <p:xfrm>
          <a:off x="5076056" y="2044755"/>
          <a:ext cx="3946326" cy="332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/>
              <a:t>Financial Analysis</a:t>
            </a:r>
            <a:endParaRPr lang="en-US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CFA Institute Research Challenge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Financial Analysis and Valuation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80088" y="1780083"/>
            <a:ext cx="36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EPS aligned with improving margins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84420" y="1817524"/>
            <a:ext cx="4045545" cy="39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Deleveraging and increasing FCF 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4286" y="2544724"/>
            <a:ext cx="1211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EBIT Margin</a:t>
            </a:r>
            <a:endParaRPr 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728753" y="4579072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EPS</a:t>
            </a:r>
            <a:endParaRPr lang="en-US" sz="16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568154" y="2883958"/>
            <a:ext cx="0" cy="37907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659173" y="4257092"/>
            <a:ext cx="258315" cy="360040"/>
          </a:xfrm>
          <a:prstGeom prst="straightConnector1">
            <a:avLst/>
          </a:prstGeom>
          <a:ln>
            <a:solidFill>
              <a:srgbClr val="66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05638" y="2669658"/>
            <a:ext cx="1221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Debt/Equity</a:t>
            </a:r>
            <a:endParaRPr lang="en-US" sz="1600" b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975708" y="2988807"/>
            <a:ext cx="240514" cy="41924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75708" y="4135899"/>
            <a:ext cx="481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FCF</a:t>
            </a:r>
            <a:endParaRPr lang="en-US" sz="1600" b="1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944365" y="3803467"/>
            <a:ext cx="258315" cy="360040"/>
          </a:xfrm>
          <a:prstGeom prst="straightConnector1">
            <a:avLst/>
          </a:prstGeom>
          <a:ln>
            <a:solidFill>
              <a:srgbClr val="66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19593" y="1983850"/>
            <a:ext cx="171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Debt = $223.7M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826198" y="3274426"/>
            <a:ext cx="1147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Arsenal on the Charles</a:t>
            </a:r>
          </a:p>
          <a:p>
            <a:pPr algn="ctr"/>
            <a:r>
              <a:rPr lang="en-US" sz="1200" b="1" dirty="0" smtClean="0"/>
              <a:t>41%</a:t>
            </a:r>
            <a:endParaRPr 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188649" y="3543398"/>
            <a:ext cx="80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Epocrates</a:t>
            </a:r>
          </a:p>
          <a:p>
            <a:pPr algn="ctr"/>
            <a:r>
              <a:rPr lang="en-US" sz="1200" b="1" dirty="0" smtClean="0"/>
              <a:t>59%</a:t>
            </a:r>
            <a:endParaRPr lang="en-US" sz="12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80088" y="2822412"/>
            <a:ext cx="0" cy="458774"/>
          </a:xfrm>
          <a:prstGeom prst="straightConnector1">
            <a:avLst/>
          </a:prstGeom>
          <a:ln>
            <a:solidFill>
              <a:srgbClr val="99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076994" y="2498616"/>
            <a:ext cx="1867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993300"/>
                </a:solidFill>
              </a:rPr>
              <a:t>Headcount Increase</a:t>
            </a:r>
            <a:endParaRPr lang="en-US" sz="1600" b="1" dirty="0">
              <a:solidFill>
                <a:srgbClr val="9933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34186" y="3029152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6600"/>
                </a:solidFill>
              </a:rPr>
              <a:t>EPOC</a:t>
            </a:r>
            <a:endParaRPr lang="en-US" sz="1600" b="1" dirty="0">
              <a:solidFill>
                <a:srgbClr val="CC66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632636" y="3381003"/>
            <a:ext cx="0" cy="502000"/>
          </a:xfrm>
          <a:prstGeom prst="straightConnector1">
            <a:avLst/>
          </a:prstGeom>
          <a:ln>
            <a:solidFill>
              <a:srgbClr val="D7840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75393" y="3121741"/>
            <a:ext cx="792088" cy="632002"/>
          </a:xfrm>
          <a:prstGeom prst="line">
            <a:avLst/>
          </a:prstGeom>
          <a:ln w="57150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167481" y="3753743"/>
            <a:ext cx="667919" cy="579312"/>
          </a:xfrm>
          <a:prstGeom prst="line">
            <a:avLst/>
          </a:prstGeom>
          <a:ln w="57150">
            <a:solidFill>
              <a:srgbClr val="CC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195736" y="3874122"/>
            <a:ext cx="360040" cy="1025245"/>
          </a:xfrm>
          <a:prstGeom prst="line">
            <a:avLst/>
          </a:prstGeom>
          <a:ln w="50800">
            <a:solidFill>
              <a:srgbClr val="CC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076994" y="4257092"/>
            <a:ext cx="215343" cy="112341"/>
          </a:xfrm>
          <a:prstGeom prst="straightConnector1">
            <a:avLst/>
          </a:prstGeom>
          <a:ln>
            <a:solidFill>
              <a:srgbClr val="CC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411908" y="409559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6600"/>
                </a:solidFill>
              </a:rPr>
              <a:t>EPOC</a:t>
            </a:r>
            <a:endParaRPr lang="en-US" sz="1600" b="1" dirty="0">
              <a:solidFill>
                <a:srgbClr val="CC66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44980" y="3029152"/>
            <a:ext cx="647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AOTC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2555776" y="2976004"/>
            <a:ext cx="320762" cy="898118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367489" y="3274426"/>
            <a:ext cx="216024" cy="1275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hlinkClick r:id="rId5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0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Sub>
          <a:bldChart bld="series"/>
        </p:bldSub>
      </p:bldGraphic>
      <p:bldGraphic spid="9" grpId="0">
        <p:bldSub>
          <a:bldChart bld="series"/>
        </p:bldSub>
      </p:bldGraphic>
      <p:bldGraphic spid="9" grpId="1">
        <p:bldSub>
          <a:bldChart bld="series"/>
        </p:bldSub>
      </p:bldGraphic>
      <p:bldGraphic spid="23" grpId="0">
        <p:bldSub>
          <a:bldChart bld="category"/>
        </p:bldSub>
      </p:bldGraphic>
      <p:bldP spid="20" grpId="0"/>
      <p:bldP spid="20" grpId="1"/>
      <p:bldP spid="21" grpId="0"/>
      <p:bldP spid="3" grpId="0"/>
      <p:bldP spid="3" grpId="1"/>
      <p:bldP spid="18" grpId="0"/>
      <p:bldP spid="18" grpId="1"/>
      <p:bldP spid="25" grpId="0"/>
      <p:bldP spid="27" grpId="0"/>
      <p:bldP spid="29" grpId="0"/>
      <p:bldP spid="30" grpId="0"/>
      <p:bldP spid="31" grpId="0"/>
      <p:bldP spid="34" grpId="0"/>
      <p:bldP spid="34" grpId="1"/>
      <p:bldP spid="35" grpId="0"/>
      <p:bldP spid="35" grpId="1"/>
      <p:bldP spid="60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4233787"/>
              </p:ext>
            </p:extLst>
          </p:nvPr>
        </p:nvGraphicFramePr>
        <p:xfrm>
          <a:off x="35495" y="1268760"/>
          <a:ext cx="5739025" cy="383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Multiples Valuation</a:t>
            </a:r>
            <a:endParaRPr lang="en-US" dirty="0"/>
          </a:p>
        </p:txBody>
      </p:sp>
      <p:sp>
        <p:nvSpPr>
          <p:cNvPr id="13" name="Pentagon 30"/>
          <p:cNvSpPr/>
          <p:nvPr/>
        </p:nvSpPr>
        <p:spPr>
          <a:xfrm>
            <a:off x="5929836" y="3861048"/>
            <a:ext cx="2928958" cy="762000"/>
          </a:xfrm>
          <a:prstGeom prst="homePlate">
            <a:avLst/>
          </a:prstGeom>
          <a:noFill/>
          <a:ln w="38100" cap="flat" cmpd="sng" algn="ctr">
            <a:solidFill>
              <a:srgbClr val="8BAB42"/>
            </a:solidFill>
            <a:prstDash val="sys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Multiple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Price: $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168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Financial Analysis and Valuation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graphicFrame>
        <p:nvGraphicFramePr>
          <p:cNvPr id="12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22939"/>
              </p:ext>
            </p:extLst>
          </p:nvPr>
        </p:nvGraphicFramePr>
        <p:xfrm>
          <a:off x="5940152" y="1700808"/>
          <a:ext cx="3012908" cy="1538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2422"/>
                <a:gridCol w="1280486"/>
              </a:tblGrid>
              <a:tr h="512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Weights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2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000" u="none" strike="noStrike" cap="none" baseline="0" dirty="0" smtClean="0">
                          <a:solidFill>
                            <a:schemeClr val="tx1"/>
                          </a:solidFill>
                          <a:sym typeface="Arial"/>
                        </a:rPr>
                        <a:t>Cloud-based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2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000" u="none" strike="noStrike" cap="none" baseline="0" dirty="0" smtClean="0">
                          <a:solidFill>
                            <a:schemeClr val="tx1"/>
                          </a:solidFill>
                          <a:sym typeface="Arial"/>
                        </a:rPr>
                        <a:t>Server-based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65320" y="161950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Cloud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0" y="161950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75856" y="1700808"/>
            <a:ext cx="0" cy="29222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hlinkClick r:id="rId4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4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Chart bld="series"/>
        </p:bldSub>
      </p:bldGraphic>
      <p:bldP spid="13" grpId="0" animBg="1"/>
      <p:bldP spid="3" grpId="0" uiExpand="1"/>
      <p:bldP spid="21" grpId="0" uiExpan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DCF Assumptions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Financial Analysis and Valuation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14" name="矩形 4"/>
          <p:cNvSpPr/>
          <p:nvPr/>
        </p:nvSpPr>
        <p:spPr>
          <a:xfrm>
            <a:off x="360040" y="3212976"/>
            <a:ext cx="838176" cy="864096"/>
          </a:xfrm>
          <a:prstGeom prst="rect">
            <a:avLst/>
          </a:prstGeom>
          <a:solidFill>
            <a:srgbClr val="8BAB42"/>
          </a:solidFill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(50%)</a:t>
            </a:r>
          </a:p>
        </p:txBody>
      </p:sp>
      <p:sp>
        <p:nvSpPr>
          <p:cNvPr id="15" name="矩形 5"/>
          <p:cNvSpPr/>
          <p:nvPr/>
        </p:nvSpPr>
        <p:spPr>
          <a:xfrm>
            <a:off x="360040" y="1844824"/>
            <a:ext cx="838176" cy="859160"/>
          </a:xfrm>
          <a:prstGeom prst="rect">
            <a:avLst/>
          </a:prstGeom>
          <a:solidFill>
            <a:srgbClr val="8BAB42"/>
          </a:solidFill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(30%)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矩形 6"/>
          <p:cNvSpPr/>
          <p:nvPr/>
        </p:nvSpPr>
        <p:spPr>
          <a:xfrm>
            <a:off x="337517" y="4605528"/>
            <a:ext cx="838176" cy="827364"/>
          </a:xfrm>
          <a:prstGeom prst="rect">
            <a:avLst/>
          </a:prstGeom>
          <a:solidFill>
            <a:srgbClr val="8BAB42"/>
          </a:solidFill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Bear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20%)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右箭头 10"/>
          <p:cNvSpPr/>
          <p:nvPr/>
        </p:nvSpPr>
        <p:spPr>
          <a:xfrm>
            <a:off x="4413732" y="2996952"/>
            <a:ext cx="1066800" cy="1295400"/>
          </a:xfrm>
          <a:prstGeom prst="rightArrow">
            <a:avLst/>
          </a:prstGeom>
          <a:solidFill>
            <a:srgbClr val="8BAB42"/>
          </a:solidFill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165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右箭头 11"/>
          <p:cNvSpPr/>
          <p:nvPr/>
        </p:nvSpPr>
        <p:spPr>
          <a:xfrm>
            <a:off x="4401991" y="1629544"/>
            <a:ext cx="1066800" cy="1295400"/>
          </a:xfrm>
          <a:prstGeom prst="rightArrow">
            <a:avLst/>
          </a:prstGeom>
          <a:solidFill>
            <a:srgbClr val="8BAB42"/>
          </a:solidFill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$197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右箭头 12"/>
          <p:cNvSpPr/>
          <p:nvPr/>
        </p:nvSpPr>
        <p:spPr>
          <a:xfrm>
            <a:off x="4401991" y="4365848"/>
            <a:ext cx="1066800" cy="1295400"/>
          </a:xfrm>
          <a:prstGeom prst="rightArrow">
            <a:avLst/>
          </a:prstGeom>
          <a:solidFill>
            <a:srgbClr val="8BAB42"/>
          </a:solidFill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138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Pentagon 30"/>
          <p:cNvSpPr/>
          <p:nvPr/>
        </p:nvSpPr>
        <p:spPr>
          <a:xfrm>
            <a:off x="5566792" y="3212976"/>
            <a:ext cx="3325688" cy="762000"/>
          </a:xfrm>
          <a:prstGeom prst="homePlate">
            <a:avLst/>
          </a:prstGeom>
          <a:noFill/>
          <a:ln w="38100" cap="flat" cmpd="sng" algn="ctr">
            <a:solidFill>
              <a:srgbClr val="FFC000"/>
            </a:solidFill>
            <a:prstDash val="sys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DCF Price: $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169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矩形 8"/>
          <p:cNvSpPr/>
          <p:nvPr/>
        </p:nvSpPr>
        <p:spPr>
          <a:xfrm>
            <a:off x="1246164" y="1139587"/>
            <a:ext cx="1003620" cy="609600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EPOC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" name="矩形 8"/>
          <p:cNvSpPr/>
          <p:nvPr/>
        </p:nvSpPr>
        <p:spPr>
          <a:xfrm>
            <a:off x="1246164" y="1844824"/>
            <a:ext cx="996870" cy="859160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15%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矩形 8"/>
          <p:cNvSpPr/>
          <p:nvPr/>
        </p:nvSpPr>
        <p:spPr>
          <a:xfrm>
            <a:off x="2300894" y="1139587"/>
            <a:ext cx="1003620" cy="617548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Sales CAGR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矩形 8"/>
          <p:cNvSpPr/>
          <p:nvPr/>
        </p:nvSpPr>
        <p:spPr>
          <a:xfrm>
            <a:off x="2304631" y="1844824"/>
            <a:ext cx="995407" cy="859160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37%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9" name="矩形 8"/>
          <p:cNvSpPr/>
          <p:nvPr/>
        </p:nvSpPr>
        <p:spPr>
          <a:xfrm>
            <a:off x="3362770" y="1139587"/>
            <a:ext cx="1003620" cy="617548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Cross Selling 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矩形 8"/>
          <p:cNvSpPr/>
          <p:nvPr/>
        </p:nvSpPr>
        <p:spPr>
          <a:xfrm>
            <a:off x="3362770" y="1844824"/>
            <a:ext cx="1011321" cy="859160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Major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矩形 8"/>
          <p:cNvSpPr/>
          <p:nvPr/>
        </p:nvSpPr>
        <p:spPr>
          <a:xfrm>
            <a:off x="1247576" y="3213720"/>
            <a:ext cx="1003620" cy="863352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kern="0" dirty="0" smtClean="0"/>
              <a:t>10%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3" name="矩形 8"/>
          <p:cNvSpPr/>
          <p:nvPr/>
        </p:nvSpPr>
        <p:spPr>
          <a:xfrm>
            <a:off x="2296418" y="3213720"/>
            <a:ext cx="1003620" cy="863352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33%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矩形 8"/>
          <p:cNvSpPr/>
          <p:nvPr/>
        </p:nvSpPr>
        <p:spPr>
          <a:xfrm>
            <a:off x="3336688" y="3213720"/>
            <a:ext cx="1011321" cy="863352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Partial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矩形 8"/>
          <p:cNvSpPr/>
          <p:nvPr/>
        </p:nvSpPr>
        <p:spPr>
          <a:xfrm>
            <a:off x="1239414" y="4605528"/>
            <a:ext cx="1003620" cy="839696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kern="0" dirty="0" smtClean="0"/>
              <a:t>5%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0" name="矩形 8"/>
          <p:cNvSpPr/>
          <p:nvPr/>
        </p:nvSpPr>
        <p:spPr>
          <a:xfrm>
            <a:off x="2300894" y="4605528"/>
            <a:ext cx="1003620" cy="839696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24%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2" name="矩形 8"/>
          <p:cNvSpPr/>
          <p:nvPr/>
        </p:nvSpPr>
        <p:spPr>
          <a:xfrm>
            <a:off x="3341164" y="4605528"/>
            <a:ext cx="1011321" cy="839696"/>
          </a:xfrm>
          <a:prstGeom prst="rect">
            <a:avLst/>
          </a:prstGeom>
          <a:noFill/>
          <a:ln w="25400" cap="flat" cmpd="sng" algn="ctr">
            <a:solidFill>
              <a:srgbClr val="8BAB42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Minor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2" name="Rectangle 31">
            <a:hlinkClick r:id="rId2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9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1717 -4.81481E-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76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0.16493 0.19259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7" y="963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0.17291 -0.21088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-1055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5" grpId="0" animBg="1"/>
      <p:bldP spid="38" grpId="0" animBg="1"/>
      <p:bldP spid="40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56" y="534888"/>
            <a:ext cx="592913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08" y="534888"/>
            <a:ext cx="583387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08" y="534888"/>
            <a:ext cx="583387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08" y="534888"/>
            <a:ext cx="583387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34888"/>
            <a:ext cx="583406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08" y="534888"/>
            <a:ext cx="583387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08" y="548680"/>
            <a:ext cx="583387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26" name="Plus 25"/>
          <p:cNvSpPr/>
          <p:nvPr/>
        </p:nvSpPr>
        <p:spPr>
          <a:xfrm>
            <a:off x="5940152" y="2636912"/>
            <a:ext cx="648072" cy="576064"/>
          </a:xfrm>
          <a:prstGeom prst="mathPlu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Double Wave 1023"/>
          <p:cNvSpPr/>
          <p:nvPr/>
        </p:nvSpPr>
        <p:spPr>
          <a:xfrm>
            <a:off x="7081936" y="2521186"/>
            <a:ext cx="1594520" cy="798748"/>
          </a:xfrm>
          <a:prstGeom prst="doubleWav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Uncertainty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25" name="Rounded Rectangle 1024"/>
          <p:cNvSpPr/>
          <p:nvPr/>
        </p:nvSpPr>
        <p:spPr>
          <a:xfrm>
            <a:off x="280216" y="2521186"/>
            <a:ext cx="2088232" cy="92031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Actual Revenue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27" name="Equal 1026"/>
          <p:cNvSpPr/>
          <p:nvPr/>
        </p:nvSpPr>
        <p:spPr>
          <a:xfrm>
            <a:off x="2699792" y="2780928"/>
            <a:ext cx="648072" cy="432048"/>
          </a:xfrm>
          <a:prstGeom prst="mathEqual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677269" y="2521187"/>
            <a:ext cx="1926704" cy="92031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Expected Revenue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0728" y="2097723"/>
            <a:ext cx="86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</a:rPr>
              <a:t>Mean</a:t>
            </a:r>
            <a:endParaRPr lang="en-US" sz="1500" b="1" dirty="0">
              <a:solidFill>
                <a:srgbClr val="FF000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Financial Analysis and Valuation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88640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Sensitivity </a:t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22" name="Rectangle 21">
            <a:hlinkClick r:id="rId8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1024" grpId="0" animBg="1"/>
      <p:bldP spid="1024" grpId="1" animBg="1"/>
      <p:bldP spid="1024" grpId="2" animBg="1"/>
      <p:bldP spid="1025" grpId="0" animBg="1"/>
      <p:bldP spid="1025" grpId="1" animBg="1"/>
      <p:bldP spid="1025" grpId="2" animBg="1"/>
      <p:bldP spid="1027" grpId="0" animBg="1"/>
      <p:bldP spid="1027" grpId="1" animBg="1"/>
      <p:bldP spid="2" grpId="0" animBg="1"/>
      <p:bldP spid="2" grpId="1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1500" y="2286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4000" dirty="0" smtClean="0"/>
              <a:t>Team Members</a:t>
            </a:r>
            <a:endParaRPr lang="en-US" sz="4000" dirty="0"/>
          </a:p>
        </p:txBody>
      </p:sp>
      <p:pic>
        <p:nvPicPr>
          <p:cNvPr id="1026" name="Picture 2" descr="http://upload.wikimedia.org/wikipedia/commons/thumb/3/32/Flag_of_Pakistan.svg/900px-Flag_of_Pakistan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72190"/>
            <a:ext cx="2170679" cy="117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data:image/jpeg;base64,/9j/4AAQSkZJRgABAQAAAQABAAD/2wCEAAkGBwgHBgkIBwgKCgkXGCAbGRgYGBweFRAWHh0rIiAdHx8hIDQsIywtLiYfLT0tMTU3MDU6HCY3OD84QzQuOjcBCgoKDg0OGhAQGjclICYwLTI3NzI3Ny43Miw0LCwtLDI3LC03LTc0LyswLCw0NywtNzQrLywtLDU3NC4sMDEsN//AABEIALcBEwMBEQACEQEDEQH/xAAbAAEBAQEBAQEBAAAAAAAAAAAABgcFAwQCAf/EADkQAAECAwUGBAUCBQUAAAAAAAABAgMEEQUGEhbSITFTVZKTBxMiQRQyUWGCI4EzQlJicRVyobHB/8QAGgEBAAMBAQEAAAAAAAAAAAAAAAECBAUDBv/EADMRAQABAQYFAwQBAwQDAAAAAAABAwIUFVGh0QQRUpGxITFBEmFx8IEFIjKCouHxEyRC/9oADAMBAAIRAxEAPwCnPiX1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3lif4kt1O0nSwniM7PednOxSjlOm5lif4kt1O0jCeIzs952MUo5TpuZYn+JLdTtIwniM7PedjFKOU6bmWJ/iS3U7SMJ4jOz3nYxSjlOm5lif4kt1O0jCeIzs952MUo5TpuZYn+JLdTtIwniM7PedjFKOU6bmWJ/iS3U7SMJ4jOz3nYxSjlOm5lif4kt1O0jCeIzs952MUo5TpuZYn+JLdTtIwniM7PedjFKOU6bmWJ/iS3U7SMJ4jOz3nYxSjlOm5lif4kt1O0jCeIzs952MUo5TpuZYn+JLdTtIwniM7PedjFKOU6bmWJ/iS3U7SMJ4jOz3nYxSjlOm5lif4kt1O0jCeIzs952MUo5TpuZYn+JLdTtIwniM7PedjFKOU6bmWJ/iS3U7SMJ4jOz3nYxSjlOm5lif4kt1O0jCeIzs952MUo5TpuZYn+JLdTtIwniM7PedjFKOU6bmWJ/iS3U7SMJ4jOz3nYxSjlOm5lif4kt1O0jCeIzs952MUo5TpuZYn+JLdTtIwniM7PedjFKOU6bmWJ/iS3U7SMJ4jOz3nYxSjlOm5lif4kt1O0jCeIzs952MUo5TpuZYn+JLdTtIwniM7PedjFKOU6bmWJ/iS3U7SMJ4jOz3nYxSjlOm5lif4kt1O0jCeIzs952MUo5TpuZYn+JLdTtIwniM7PedjFKOU6bmWJ/iS3U7SMJ4jOz3nYxSjlOm5lif4kt1O0jCeIzs952MUo5TpuZYn+JLdTtIwniM7PedjFKOU6bmWJ/iS3U7SMJ4jOz3nYxSjlOm5lif4kt1O0jCeIzs952MUo5TpuZYn+JLdTtIwniM7PedjFKOU6bmWJ/iS3U7SMJ4jOz3nYxSjlOm5lif4kt1O0jCeIzs952MUo5Tpurz6RwQAAAAAAAAAAAAAAABw70Xssa60ska2JtsNy/KxNsSJ/hv8A7u+570eHqVp5WIRMxCDf4pXhtSA+Zuzc2ajyaLRIj8So9VWm5qU376OWnubrhSsTyq1Iiclfqn4h+1vt4iSUx5doXKZH9KupCVy+lFovqa56V+2/7EXXhbUf21eX5/YPqtZOxdbxVsK25lJGebEsm0K4cEX5Vf7tR/1rs2oinlX/AKfUpx9Vn+6PsmLcSvTAsAAAAAAAAAAAAAAAAAAAAAAAAAAAAAAAAABMeIF7YN0bEWaRiRp564IMPiP+qom2ie/7J7oaeF4ea9vl8fKtqeSPuLclZyblb0Xwm4k5asdFc1kRiYWLvalHJsc1EVUSiIibvlVTZxPFcomlRjlZjL99pRZs/MrmFPQJb4VIUKFAwxlgxWtojYb3piRaJ/W5Yap7qkVFXeYJszPPnlzj9+3r2WfiQtP4lJWXRUVz5mYRfqkOBGeir1JDT8ibdjlzn7RrEf8AI5N4rsWHfGxWujQocu2I/FBiQ2M816KtVc1abce130pRy7lPWjXqULfp8e/P9+ETES4FwLx2hd28US49547o6IuGWjuRUxoibGVdvRU3b6L6aqmGmjiqNirTvFKOWcIszynlLVjlrgAAAAAAAAAAAAAAAAAAAAAAAAAAAAAAAAySbZGvT40Oq5vwNntatFar0c7Yq0am51V37aeWh1rMxR4P72/39/Lz97S4tSZSYhR5eXWFa0D+eEyIjZqDTaisWqbUWipVWuSlcSrRDDYjlMTPp9/j97/heUJaVozk/EjtlphYkbD5avc1WOiRITvMgOiMVE8uLDenqSiI5jnPTYxUbssWIs+8ffP0n0nlPzEx7ZT6e8qvF0zFjee6HGSNLPdGZ+mtX+XFmnxorGqi0a6I1IKVVUwt8x+xGKpblEcvT19O8WYiO08/zPKPlCssG1JicR1osbBVyphWYfVsnKw+HARaLF2olXpha+lcVGtamWpYiz/bp8z95y/HvGXrMrQ4/i/Zq2pdaDa9mTrY0aVd5qRESqvRVRPQ9KNSmxaJvwp77/f+n2/oq/Raj0ten7CLftzXt2bT/wBau9ZtpqiI6LCa5UTcjlT1J+y1MFan/wCOpas5StE84dM80gAAAAAAAAAAAAAAAAAAAAAAAAAAAAAABkfh2xqeKV82xYS/H+Y5WPVquayGsRaoqoqUr+nT/ap1uLn/ANaly9uWvL/t52f8pUt53fGosCZm7GtBWr/DSQizERjvwj+hfutDLR/t9YiY/wBUR5haWcXml5+Pd6elZVHrMo5GuZR3m4E9ToaVmIqt3YvLq1aNV2GiKp0aFqxFSJn2/fX2s9/X8qT7Jvw6k56HakaM6E6HJ4Fa/GxVY93zNbh2YlSmLZuRquqiIqmrjbdibERHuiy0u7bFbEhT0VZOHEXa2PHko0dKfVJlJyI1qfmhy6s+9n1/ETEf7fpjwvCgv/FZH8OrXjT8aWtGAsJcKwYa0x/yO/iOoiOoqr9EPHhY5cRZiz6evzr8Jtez38ImxGeHNjJGriwuX8ViOVP+KEcfyvFrl++hZ9lgY1gAAAAAAAAAAAAAAAAAAAAAAAAAAAAAAAyO8fmXT8XpW0nvhw7Ln0ayIr21YjkoipvSi7GLiXdjX2qdalyrcJNn/wCrPq859LS9tljpiSRYsaMkmuxkGXdSLNKqbG+YipRF/tVqJhVVdhqYKc8p9PfOfj+N+f45ryhbUsWZlljQ5NJeDFho1lISJ5MvHjPakCBCTZ8iubGe5Uq5UhKuzYmyxUifWfnP3mIj1mfz7Rl6q8nnEs+cmIsVGtfMMRZhzYbfmiMgTr2xWMVNqPwuguYvs6Az7kxasxGXtrZjl/Hvz+0yKmwLM+FjtdKTXkxoiY4ceGifD2kxUqixYaUb5lNqq3C56JiR1MbW56tvnHrHt8fMficvGXtKYT/jLaky+z5O71nfDf6lNPRj2N2vc1FRUo7ZhRVom1NqKvsimj+n04+qalr2s+qLc/DRrCs5lj2LI2bCXEyFDayv9WFKV/ff+5zqlv67c2p+ZWj0fcUSAAAAAAAAAAAAAAAAAAAAAAAAAAAAAAAHEvjdmTvZYcazJ3012seiVWFETc5P+lT3RVQ9+Hr2qNuLdlExzhnF1712hcaflrsX0lYMvAY1zYUwlcDmVTCiKiUp9XUr8uLcdCvw9jiLM1aE884UieXpLQrMiWdakrITNnTbJmUSK97oifLFipVq1r/c6qe3pSmyhz7cWrEzFqOU8l3pJ2e2XZLOYv6jJiNEom9zYsV9f29aL+KEWrfPn+I0iNhJ3n8Q7FsGSiSljxINqTqxqMgJiqx2P1JVE2UdVW/5TDsRDXR4KpUnnb9I5e/8KzaiH88ObmTzbWmL4XshsS2YyqrIaIiJLoqUqqezlTZTeib6qq0cXxNn6Io0v8Y1LMfMtJOcuAAAAAAAAAAAAAAAAAAAAAAAAAAAAAAAAAB8Vr2TZ9tSbpO1ZODNS6+zkrRfqn0X7ptL2KlqnP1WZ5STHNns/wCCtjPdFWyrTtGz2uVFVqORzEptTYtFWi7dqqdCz/VKnp9dmJU+iHmvg8+bj+bbF7rVnfTh+jsCrVW1c52z7bicS+mOVinEfv8AB9H3Vt1rh3euurYlmySOmqU82IuKJ+y7m/iiGSvxdWt/lPpktFmIUxmSAAAAAAAAAAAAAAAAAGG58vRzVe3C0HEvlbPw4N8r9WkGfL0c1XtwtAvlbPwXyv1aQZ8vRzVe3C0C+Vs/BfK/VpBny9HNV7cLQL5Wz8F8r9WkGfL0c1XtwtAvlbPwXyv1aQZ8vRzVe3C0C+Vs/BfK/VpBny9HNV7cLQL5Wz8F8r9WkGfL0c1XtwtAvlbPwXyv1aQZ8vRzVe3C0C+Vs/BfK/VpBny9HNV7cLQL5Wz8F8r9WkGfL0c1XtwtAvlbPwXyv1aQZ8vRzVe3C0C+Vs/BfK/VpBny9HNV7cLQL5Wz8F8r9WkGfL0c1XtwtAvlbPwXyv1aQZ8vRzVe3C0C+Vs/BfK/VpBny9HNV7cLQL5Wz8F8r9WkGfL0c1XtwtAvlbPwXyv1aQZ8vRzVe3C0C+Vs/BfK/VpBny9HNV7cLQL5Wz8F8r9WkGfL0c1XtwtAvlbPwXyv1aQZ8vRzVe3C0C+Vs/BfK/VpBny9HNV7cLQL5Wz8F8r9WkGfL0c1XtwtAvlbPwXyv1aQZ8vRzVe3C0C+Vs/BfK/VpBny9HNV7cLQL5Wz8F8r9WkGfL0c1XtwtAvlbPwXyv1aQZ8vRzVe3C0C+Vs/BfK/VpBny9HNV7cLQL5Wz8F8r9WkGfL0c1XtwtAvlbPwXyv1aQZ8vRzVe3C0C+Vs/BfK/VpBny9HNV7cLQL5Wz8F8r9WkGfL0c1XtwtAvlbPwXyv1aQZ8vRzVe3C0C+Vs/BfK/VpBny9HNV7cLQL5Wz8F8r9WkGfL0c1XtwtAvlbPwXyv1aQmzMz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/Z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588179" y="-4772025"/>
            <a:ext cx="715327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36" name="Picture 12" descr="http://rajsaubhag.org/assets/images/country-flags/india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544757"/>
            <a:ext cx="2170679" cy="11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imagesu.net/data/media/628/china_flag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807124"/>
            <a:ext cx="2170679" cy="11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://www.imagesu.net/data/media/628/china_flag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8" y="5053254"/>
            <a:ext cx="2170678" cy="11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67507" y="1594106"/>
            <a:ext cx="1773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prstClr val="white"/>
                </a:solidFill>
              </a:rPr>
              <a:t>AHSAN AVAIS</a:t>
            </a:r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67506" y="4117226"/>
            <a:ext cx="1767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prstClr val="white"/>
                </a:solidFill>
              </a:rPr>
              <a:t>XIAOFENG LU</a:t>
            </a:r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9419" y="2867625"/>
            <a:ext cx="2550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prstClr val="white"/>
                </a:solidFill>
              </a:rPr>
              <a:t>VARUN HARIHARAN</a:t>
            </a:r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3193" y="5300063"/>
            <a:ext cx="12025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prstClr val="white"/>
                </a:solidFill>
              </a:rPr>
              <a:t>ZHEN SU</a:t>
            </a:r>
            <a:endParaRPr lang="en-US" sz="2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02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16" y="548680"/>
            <a:ext cx="583387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Financial Analysis and Valuation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15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57080" y="1243624"/>
            <a:ext cx="0" cy="40233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37856" y="1387189"/>
            <a:ext cx="1054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Mean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177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14480" y="1199080"/>
            <a:ext cx="0" cy="4067904"/>
          </a:xfrm>
          <a:prstGeom prst="line">
            <a:avLst/>
          </a:prstGeom>
          <a:ln w="25400">
            <a:solidFill>
              <a:srgbClr val="D9610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05397" y="1417966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D96107"/>
                </a:solidFill>
              </a:rPr>
              <a:t>Current Price</a:t>
            </a:r>
          </a:p>
          <a:p>
            <a:pPr algn="ctr"/>
            <a:r>
              <a:rPr lang="en-US" sz="1300" b="1" dirty="0" smtClean="0">
                <a:solidFill>
                  <a:srgbClr val="D96107"/>
                </a:solidFill>
              </a:rPr>
              <a:t>176</a:t>
            </a:r>
            <a:endParaRPr lang="en-US" sz="1300" b="1" dirty="0">
              <a:solidFill>
                <a:srgbClr val="D96107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5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Target Price</a:t>
            </a:r>
            <a:endParaRPr lang="en-US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Financial Analysis and Valuation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13" name="Pentagon 30"/>
          <p:cNvSpPr/>
          <p:nvPr/>
        </p:nvSpPr>
        <p:spPr>
          <a:xfrm>
            <a:off x="675694" y="2346229"/>
            <a:ext cx="3292002" cy="762000"/>
          </a:xfrm>
          <a:prstGeom prst="homePlate">
            <a:avLst/>
          </a:prstGeom>
          <a:noFill/>
          <a:ln w="38100" cap="flat" cmpd="sng" algn="ctr">
            <a:solidFill>
              <a:srgbClr val="FFC000"/>
            </a:solidFill>
            <a:prstDash val="sys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Multiple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Price: $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168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Pentagon 30"/>
          <p:cNvSpPr/>
          <p:nvPr/>
        </p:nvSpPr>
        <p:spPr>
          <a:xfrm>
            <a:off x="683568" y="1368205"/>
            <a:ext cx="3325688" cy="762000"/>
          </a:xfrm>
          <a:prstGeom prst="homePlate">
            <a:avLst/>
          </a:prstGeom>
          <a:noFill/>
          <a:ln w="38100" cap="flat" cmpd="sng" algn="ctr">
            <a:solidFill>
              <a:srgbClr val="FFC000"/>
            </a:solidFill>
            <a:prstDash val="sys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DCF Price: $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169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Pentagon 30"/>
          <p:cNvSpPr/>
          <p:nvPr/>
        </p:nvSpPr>
        <p:spPr>
          <a:xfrm>
            <a:off x="4117349" y="1444405"/>
            <a:ext cx="1143000" cy="685800"/>
          </a:xfrm>
          <a:prstGeom prst="homePlat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5</a:t>
            </a:r>
            <a:r>
              <a:rPr lang="en-US" sz="2400" b="1" dirty="0" smtClean="0">
                <a:solidFill>
                  <a:schemeClr val="tx1"/>
                </a:solidFill>
              </a:rPr>
              <a:t>0%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Pentagon 30"/>
          <p:cNvSpPr/>
          <p:nvPr/>
        </p:nvSpPr>
        <p:spPr>
          <a:xfrm>
            <a:off x="4113976" y="2380509"/>
            <a:ext cx="1143000" cy="685800"/>
          </a:xfrm>
          <a:prstGeom prst="homePlat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25%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Rectangle 38"/>
          <p:cNvSpPr/>
          <p:nvPr/>
        </p:nvSpPr>
        <p:spPr bwMode="auto">
          <a:xfrm>
            <a:off x="6156176" y="2276872"/>
            <a:ext cx="2438400" cy="86674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 smtClean="0">
                <a:solidFill>
                  <a:schemeClr val="tx1"/>
                </a:solidFill>
              </a:rPr>
              <a:t>$171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19" name="Pentagon 30"/>
          <p:cNvSpPr/>
          <p:nvPr/>
        </p:nvSpPr>
        <p:spPr>
          <a:xfrm>
            <a:off x="4077072" y="3391272"/>
            <a:ext cx="1143000" cy="685800"/>
          </a:xfrm>
          <a:prstGeom prst="homePlat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25%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4" name="Pentagon 30"/>
          <p:cNvSpPr/>
          <p:nvPr/>
        </p:nvSpPr>
        <p:spPr>
          <a:xfrm>
            <a:off x="675693" y="3315072"/>
            <a:ext cx="3288245" cy="762000"/>
          </a:xfrm>
          <a:prstGeom prst="homePlate">
            <a:avLst/>
          </a:prstGeom>
          <a:noFill/>
          <a:ln w="38100" cap="flat" cmpd="sng" algn="ctr">
            <a:solidFill>
              <a:srgbClr val="FFC000"/>
            </a:solidFill>
            <a:prstDash val="sysDash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smtClean="0">
                <a:latin typeface="Arial"/>
              </a:rPr>
              <a:t>Bootstrap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$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177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Rectangle 24">
            <a:hlinkClick r:id="rId2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Chart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7288"/>
              </p:ext>
            </p:extLst>
          </p:nvPr>
        </p:nvGraphicFramePr>
        <p:xfrm>
          <a:off x="270872" y="1787304"/>
          <a:ext cx="5741288" cy="3729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8" name="Straight Connector 37"/>
          <p:cNvCxnSpPr/>
          <p:nvPr/>
        </p:nvCxnSpPr>
        <p:spPr bwMode="auto">
          <a:xfrm>
            <a:off x="3584812" y="2060848"/>
            <a:ext cx="0" cy="3144936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5-Point Star 38"/>
          <p:cNvSpPr/>
          <p:nvPr/>
        </p:nvSpPr>
        <p:spPr bwMode="auto">
          <a:xfrm>
            <a:off x="3275856" y="3806180"/>
            <a:ext cx="288032" cy="270892"/>
          </a:xfrm>
          <a:prstGeom prst="star5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square" lIns="18288" tIns="0" rIns="0" bIns="0" rtlCol="0" anchor="t" upright="1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0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  <p:bldGraphic spid="37" grpId="0">
        <p:bldAsOne/>
      </p:bldGraphic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Investment Risks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Risk Analysis &amp; Conclusion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968"/>
              </p:ext>
            </p:extLst>
          </p:nvPr>
        </p:nvGraphicFramePr>
        <p:xfrm>
          <a:off x="627978" y="548680"/>
          <a:ext cx="2914650" cy="630936"/>
        </p:xfrm>
        <a:graphic>
          <a:graphicData uri="http://schemas.openxmlformats.org/drawingml/2006/table">
            <a:tbl>
              <a:tblPr firstRow="1" firstCol="1" bandRow="1"/>
              <a:tblGrid>
                <a:gridCol w="1028700"/>
                <a:gridCol w="914400"/>
                <a:gridCol w="971550"/>
              </a:tblGrid>
              <a:tr h="533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Market risk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Operational risk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Regulation risk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455134"/>
              </p:ext>
            </p:extLst>
          </p:nvPr>
        </p:nvGraphicFramePr>
        <p:xfrm>
          <a:off x="2052396" y="1365244"/>
          <a:ext cx="5903980" cy="4049433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044560"/>
                <a:gridCol w="1317033"/>
                <a:gridCol w="1212576"/>
                <a:gridCol w="1233060"/>
                <a:gridCol w="1096751"/>
              </a:tblGrid>
              <a:tr h="7215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2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Unfavorable</a:t>
                      </a:r>
                      <a:r>
                        <a:rPr lang="en-US" sz="1200" b="1" baseline="0" dirty="0" smtClean="0"/>
                        <a:t> changes in the IT Regulation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8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ACA fails to increase patient traffic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6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 Competition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Failure to Cross Sell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9090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Industry Consolidation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Failure to maintain</a:t>
                      </a:r>
                      <a:r>
                        <a:rPr lang="en-US" sz="12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Enterprise Growth Rate</a:t>
                      </a:r>
                      <a:endParaRPr 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Cloud does not grow as expected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EPOC failure impacts long term growth rate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6445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 rot="16200000">
            <a:off x="673915" y="3193230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015650" y="5495845"/>
            <a:ext cx="6071347" cy="165403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1173" y="5574268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-183493" y="3287951"/>
            <a:ext cx="4204638" cy="166257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hlinkClick r:id="rId2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876256" y="3789040"/>
            <a:ext cx="1152128" cy="989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632745" y="3913872"/>
            <a:ext cx="1237456" cy="865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474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 animBg="1"/>
      <p:bldP spid="22" grpId="0"/>
      <p:bldP spid="17" grpId="0" animBg="1"/>
      <p:bldP spid="3" grpId="0" animBg="1"/>
      <p:bldP spid="3" grpId="1" animBg="1"/>
      <p:bldP spid="18" grpId="0" animBg="1"/>
      <p:bldP spid="1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24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Risk Analysis &amp; Conclusion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7744" y="2205041"/>
            <a:ext cx="2088232" cy="646331"/>
          </a:xfrm>
          <a:prstGeom prst="rect">
            <a:avLst/>
          </a:prstGeom>
          <a:noFill/>
          <a:ln w="57150">
            <a:solidFill>
              <a:srgbClr val="66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Epocrates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4496728" y="2205041"/>
            <a:ext cx="2595552" cy="646331"/>
          </a:xfrm>
          <a:prstGeom prst="rect">
            <a:avLst/>
          </a:prstGeom>
          <a:noFill/>
          <a:ln w="57150">
            <a:solidFill>
              <a:srgbClr val="66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Cross-Selling</a:t>
            </a:r>
            <a:endParaRPr lang="en-US" sz="3600" dirty="0"/>
          </a:p>
        </p:txBody>
      </p:sp>
      <p:sp>
        <p:nvSpPr>
          <p:cNvPr id="46" name="TextBox 45"/>
          <p:cNvSpPr txBox="1"/>
          <p:nvPr/>
        </p:nvSpPr>
        <p:spPr>
          <a:xfrm>
            <a:off x="2257014" y="3142709"/>
            <a:ext cx="3240360" cy="646331"/>
          </a:xfrm>
          <a:prstGeom prst="rect">
            <a:avLst/>
          </a:prstGeom>
          <a:noFill/>
          <a:ln w="57150">
            <a:solidFill>
              <a:srgbClr val="66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Enterprise Deals</a:t>
            </a:r>
            <a:endParaRPr lang="en-US" sz="3600" dirty="0"/>
          </a:p>
        </p:txBody>
      </p:sp>
      <p:sp>
        <p:nvSpPr>
          <p:cNvPr id="47" name="TextBox 46"/>
          <p:cNvSpPr txBox="1"/>
          <p:nvPr/>
        </p:nvSpPr>
        <p:spPr>
          <a:xfrm>
            <a:off x="5610200" y="3141145"/>
            <a:ext cx="1471176" cy="646331"/>
          </a:xfrm>
          <a:prstGeom prst="rect">
            <a:avLst/>
          </a:prstGeom>
          <a:noFill/>
          <a:ln w="57150">
            <a:solidFill>
              <a:srgbClr val="66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Cloud</a:t>
            </a:r>
            <a:endParaRPr lang="en-US" sz="3600" dirty="0"/>
          </a:p>
        </p:txBody>
      </p:sp>
      <p:sp>
        <p:nvSpPr>
          <p:cNvPr id="9" name="Right Arrow 8"/>
          <p:cNvSpPr/>
          <p:nvPr/>
        </p:nvSpPr>
        <p:spPr>
          <a:xfrm>
            <a:off x="3995936" y="2063656"/>
            <a:ext cx="1872208" cy="1584176"/>
          </a:xfrm>
          <a:prstGeom prst="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39952" y="2528206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HOLD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4208" y="1586602"/>
            <a:ext cx="2114644" cy="954107"/>
          </a:xfrm>
          <a:prstGeom prst="rect">
            <a:avLst/>
          </a:prstGeom>
          <a:noFill/>
          <a:ln w="57150">
            <a:solidFill>
              <a:srgbClr val="66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Current Price</a:t>
            </a:r>
          </a:p>
          <a:p>
            <a:pPr algn="ctr"/>
            <a:r>
              <a:rPr lang="en-US" sz="2800" dirty="0" smtClean="0"/>
              <a:t>$176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444208" y="3194973"/>
            <a:ext cx="2114644" cy="954107"/>
          </a:xfrm>
          <a:prstGeom prst="rect">
            <a:avLst/>
          </a:prstGeom>
          <a:noFill/>
          <a:ln w="57150">
            <a:solidFill>
              <a:srgbClr val="66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Target Price</a:t>
            </a:r>
          </a:p>
          <a:p>
            <a:pPr algn="ctr"/>
            <a:r>
              <a:rPr lang="en-US" sz="2800" dirty="0" smtClean="0"/>
              <a:t>$171</a:t>
            </a:r>
            <a:endParaRPr lang="en-US" sz="2800" dirty="0"/>
          </a:p>
        </p:txBody>
      </p: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7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8148E-6 L -0.11267 1.48148E-6 C -0.16319 1.48148E-6 -0.22448 -0.03958 -0.22448 -0.07107 L -0.22448 -0.14144 " pathEditMode="relative" rAng="0" ptsTypes="FfFF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3" y="-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55556E-7 1.48148E-6 L -0.46441 -0.0050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4.07407E-6 L -0.22327 -0.0053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6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2.59259E-6 L -0.00017 0.06551 C -0.00017 0.09491 -0.1625 0.13148 -0.29409 0.13148 L -0.58767 0.13148 " pathEditMode="relative" rAng="0" ptsTypes="FfFF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75" y="65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 animBg="1"/>
      <p:bldP spid="46" grpId="0" animBg="1"/>
      <p:bldP spid="47" grpId="0" animBg="1"/>
      <p:bldP spid="9" grpId="0" animBg="1"/>
      <p:bldP spid="11" grpId="0"/>
      <p:bldP spid="12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11760" y="5661248"/>
            <a:ext cx="45365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7544" y="2420888"/>
            <a:ext cx="8424936" cy="22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i="1" dirty="0" smtClean="0"/>
              <a:t>Thank You!</a:t>
            </a:r>
            <a:endParaRPr lang="en-US" sz="9600" i="1" dirty="0"/>
          </a:p>
        </p:txBody>
      </p:sp>
      <p:sp>
        <p:nvSpPr>
          <p:cNvPr id="10" name="Rectangle 9"/>
          <p:cNvSpPr/>
          <p:nvPr/>
        </p:nvSpPr>
        <p:spPr>
          <a:xfrm>
            <a:off x="8316416" y="2420888"/>
            <a:ext cx="576064" cy="22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8040" y="2564904"/>
            <a:ext cx="703808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9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>
            <a:hlinkClick r:id="" action="ppaction://noaction"/>
          </p:cNvPr>
          <p:cNvSpPr/>
          <p:nvPr/>
        </p:nvSpPr>
        <p:spPr>
          <a:xfrm>
            <a:off x="76200" y="76200"/>
            <a:ext cx="2209800" cy="381000"/>
          </a:xfrm>
          <a:prstGeom prst="round2SameRect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C000"/>
                </a:solidFill>
              </a:rPr>
              <a:t>Forecast &amp; Valuation</a:t>
            </a:r>
          </a:p>
        </p:txBody>
      </p:sp>
      <p:sp>
        <p:nvSpPr>
          <p:cNvPr id="6" name="Rectangle 5">
            <a:hlinkClick r:id="" action="ppaction://noaction"/>
          </p:cNvPr>
          <p:cNvSpPr/>
          <p:nvPr/>
        </p:nvSpPr>
        <p:spPr>
          <a:xfrm>
            <a:off x="94687" y="456168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3" action="ppaction://hlinksldjump"/>
              </a:rPr>
              <a:t>Income Statement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7" name="Rectangle 6">
            <a:hlinkClick r:id="" action="ppaction://noaction"/>
          </p:cNvPr>
          <p:cNvSpPr/>
          <p:nvPr/>
        </p:nvSpPr>
        <p:spPr>
          <a:xfrm>
            <a:off x="57944" y="1190268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4" action="ppaction://hlinksldjump"/>
              </a:rPr>
              <a:t>Balance Sheet</a:t>
            </a:r>
            <a:endParaRPr lang="en-US" altLang="zh-CN" sz="1500" dirty="0">
              <a:solidFill>
                <a:prstClr val="white"/>
              </a:solidFill>
            </a:endParaRPr>
          </a:p>
        </p:txBody>
      </p:sp>
      <p:sp>
        <p:nvSpPr>
          <p:cNvPr id="8" name="Rectangle 7">
            <a:hlinkClick r:id="" action="ppaction://noaction"/>
          </p:cNvPr>
          <p:cNvSpPr/>
          <p:nvPr/>
        </p:nvSpPr>
        <p:spPr>
          <a:xfrm>
            <a:off x="14472" y="1565920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5" action="ppaction://hlinksldjump"/>
              </a:rPr>
              <a:t>Cash Flow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9" name="Rectangle 8">
            <a:hlinkClick r:id="" action="ppaction://noaction"/>
          </p:cNvPr>
          <p:cNvSpPr/>
          <p:nvPr/>
        </p:nvSpPr>
        <p:spPr>
          <a:xfrm>
            <a:off x="57944" y="4725144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6" action="ppaction://hlinksldjump"/>
              </a:rPr>
              <a:t>Cushion Model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10" name="Rectangle 9">
            <a:hlinkClick r:id="" action="ppaction://noaction"/>
          </p:cNvPr>
          <p:cNvSpPr/>
          <p:nvPr/>
        </p:nvSpPr>
        <p:spPr>
          <a:xfrm>
            <a:off x="57944" y="3933056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7" action="ppaction://hlinksldjump"/>
              </a:rPr>
              <a:t>Comparable Companies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hlinkClick r:id="" action="ppaction://noaction"/>
          </p:cNvPr>
          <p:cNvSpPr/>
          <p:nvPr/>
        </p:nvSpPr>
        <p:spPr>
          <a:xfrm>
            <a:off x="57944" y="5445224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prstClr val="white"/>
                </a:solidFill>
                <a:hlinkClick r:id="rId8" action="ppaction://hlinksldjump"/>
              </a:rPr>
              <a:t>Rationale</a:t>
            </a:r>
            <a:r>
              <a:rPr lang="en-US" altLang="zh-CN" sz="1500" dirty="0" smtClean="0">
                <a:solidFill>
                  <a:prstClr val="white"/>
                </a:solidFill>
                <a:hlinkClick r:id="rId8" action="ppaction://hlinksldjump"/>
              </a:rPr>
              <a:t> for Weight 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12" name="Rectangle 11">
            <a:hlinkClick r:id="" action="ppaction://noaction"/>
          </p:cNvPr>
          <p:cNvSpPr/>
          <p:nvPr/>
        </p:nvSpPr>
        <p:spPr>
          <a:xfrm>
            <a:off x="57944" y="4293096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9" action="ppaction://hlinksldjump"/>
              </a:rPr>
              <a:t>IT Cost Model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13" name="Rectangle 12">
            <a:hlinkClick r:id="" action="ppaction://noaction"/>
          </p:cNvPr>
          <p:cNvSpPr/>
          <p:nvPr/>
        </p:nvSpPr>
        <p:spPr>
          <a:xfrm>
            <a:off x="57944" y="1946920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prstClr val="white"/>
                </a:solidFill>
                <a:hlinkClick r:id="rId10" action="ppaction://hlinksldjump"/>
              </a:rPr>
              <a:t>2013 Fin. Activities</a:t>
            </a:r>
            <a:endParaRPr lang="en-US" altLang="zh-CN" sz="1500" dirty="0" smtClean="0">
              <a:solidFill>
                <a:prstClr val="white"/>
              </a:solidFill>
            </a:endParaRPr>
          </a:p>
        </p:txBody>
      </p:sp>
      <p:sp>
        <p:nvSpPr>
          <p:cNvPr id="14" name="Rectangle 13">
            <a:hlinkClick r:id="" action="ppaction://noaction"/>
          </p:cNvPr>
          <p:cNvSpPr/>
          <p:nvPr/>
        </p:nvSpPr>
        <p:spPr>
          <a:xfrm>
            <a:off x="28976" y="3501008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11" action="ppaction://hlinksldjump"/>
              </a:rPr>
              <a:t>Comparable Summary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35496" y="2327920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1500" dirty="0" smtClean="0">
                <a:solidFill>
                  <a:prstClr val="white"/>
                </a:solidFill>
                <a:hlinkClick r:id="rId12" action="ppaction://hlinksldjump"/>
              </a:rPr>
              <a:t>Base Case</a:t>
            </a:r>
            <a:endParaRPr lang="en-US" altLang="zh-CN" sz="1500" dirty="0" smtClean="0">
              <a:solidFill>
                <a:prstClr val="white"/>
              </a:solidFill>
            </a:endParaRPr>
          </a:p>
        </p:txBody>
      </p:sp>
      <p:sp>
        <p:nvSpPr>
          <p:cNvPr id="16" name="Rectangle 15">
            <a:hlinkClick r:id="" action="ppaction://noaction"/>
          </p:cNvPr>
          <p:cNvSpPr/>
          <p:nvPr/>
        </p:nvSpPr>
        <p:spPr>
          <a:xfrm>
            <a:off x="35496" y="2708920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1500" dirty="0" smtClean="0">
                <a:solidFill>
                  <a:prstClr val="white"/>
                </a:solidFill>
                <a:hlinkClick r:id="rId13" action="ppaction://hlinksldjump"/>
              </a:rPr>
              <a:t>Bull  Case</a:t>
            </a:r>
            <a:endParaRPr lang="en-US" altLang="zh-CN" sz="1500" dirty="0" smtClean="0">
              <a:solidFill>
                <a:prstClr val="white"/>
              </a:solidFill>
            </a:endParaRPr>
          </a:p>
        </p:txBody>
      </p:sp>
      <p:sp>
        <p:nvSpPr>
          <p:cNvPr id="17" name="Rectangle 16">
            <a:hlinkClick r:id="" action="ppaction://noaction"/>
          </p:cNvPr>
          <p:cNvSpPr/>
          <p:nvPr/>
        </p:nvSpPr>
        <p:spPr>
          <a:xfrm>
            <a:off x="35496" y="3140968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1500" dirty="0" smtClean="0">
                <a:solidFill>
                  <a:prstClr val="white"/>
                </a:solidFill>
                <a:hlinkClick r:id="rId14" action="ppaction://hlinksldjump"/>
              </a:rPr>
              <a:t>Bear  Case</a:t>
            </a:r>
            <a:endParaRPr lang="en-US" altLang="zh-CN" sz="1500" dirty="0" smtClean="0">
              <a:solidFill>
                <a:prstClr val="white"/>
              </a:solidFill>
            </a:endParaRPr>
          </a:p>
        </p:txBody>
      </p:sp>
      <p:sp>
        <p:nvSpPr>
          <p:cNvPr id="18" name="Round Same Side Corner Rectangle 17">
            <a:hlinkClick r:id="rId15" action="ppaction://hlinkpres?slideindex=1&amp;slidetitle="/>
          </p:cNvPr>
          <p:cNvSpPr/>
          <p:nvPr/>
        </p:nvSpPr>
        <p:spPr>
          <a:xfrm>
            <a:off x="2483768" y="76200"/>
            <a:ext cx="1584176" cy="381000"/>
          </a:xfrm>
          <a:prstGeom prst="round2SameRect">
            <a:avLst/>
          </a:prstGeom>
          <a:solidFill>
            <a:schemeClr val="accent2">
              <a:lumMod val="50000"/>
              <a:alpha val="8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rgbClr val="FFC000"/>
                </a:solidFill>
              </a:rPr>
              <a:t>Revenue Driver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  <p:sp>
        <p:nvSpPr>
          <p:cNvPr id="19" name="Rectangle 18">
            <a:hlinkClick r:id="rId16" action="ppaction://hlinksldjump"/>
          </p:cNvPr>
          <p:cNvSpPr/>
          <p:nvPr/>
        </p:nvSpPr>
        <p:spPr>
          <a:xfrm>
            <a:off x="2411760" y="533400"/>
            <a:ext cx="1584176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17" action="ppaction://hlinksldjump"/>
              </a:rPr>
              <a:t>EPOC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21" name="Rectangle 20">
            <a:hlinkClick r:id="rId11" action="ppaction://hlinksldjump"/>
          </p:cNvPr>
          <p:cNvSpPr/>
          <p:nvPr/>
        </p:nvSpPr>
        <p:spPr>
          <a:xfrm>
            <a:off x="2411760" y="980728"/>
            <a:ext cx="1678632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18" action="ppaction://hlinksldjump"/>
              </a:rPr>
              <a:t>Enterprise Account 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22" name="Rectangle 21">
            <a:hlinkClick r:id="rId11" action="ppaction://hlinksldjump"/>
          </p:cNvPr>
          <p:cNvSpPr/>
          <p:nvPr/>
        </p:nvSpPr>
        <p:spPr>
          <a:xfrm>
            <a:off x="2411760" y="1412776"/>
            <a:ext cx="1584176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19" action="ppaction://hlinksldjump"/>
              </a:rPr>
              <a:t>Cloud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23" name="Round Same Side Corner Rectangle 22">
            <a:hlinkClick r:id="rId15" action="ppaction://hlinkpres?slideindex=1&amp;slidetitle="/>
          </p:cNvPr>
          <p:cNvSpPr/>
          <p:nvPr/>
        </p:nvSpPr>
        <p:spPr>
          <a:xfrm>
            <a:off x="2453968" y="2348880"/>
            <a:ext cx="1584176" cy="381000"/>
          </a:xfrm>
          <a:prstGeom prst="round2SameRect">
            <a:avLst/>
          </a:prstGeom>
          <a:solidFill>
            <a:schemeClr val="accent2">
              <a:lumMod val="50000"/>
              <a:alpha val="8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b="1" dirty="0" smtClean="0">
                <a:solidFill>
                  <a:srgbClr val="FFC000"/>
                </a:solidFill>
              </a:rPr>
              <a:t>Industry</a:t>
            </a:r>
            <a:endParaRPr lang="zh-CN" altLang="en-US" sz="1500" b="1" dirty="0">
              <a:solidFill>
                <a:srgbClr val="FFC000"/>
              </a:solidFill>
            </a:endParaRPr>
          </a:p>
        </p:txBody>
      </p:sp>
      <p:sp>
        <p:nvSpPr>
          <p:cNvPr id="24" name="Rectangle 23">
            <a:hlinkClick r:id="rId16" action="ppaction://hlinksldjump"/>
          </p:cNvPr>
          <p:cNvSpPr/>
          <p:nvPr/>
        </p:nvSpPr>
        <p:spPr>
          <a:xfrm>
            <a:off x="2453968" y="2852936"/>
            <a:ext cx="1584176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20" action="ppaction://hlinksldjump"/>
              </a:rPr>
              <a:t>ACA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25" name="Rectangle 24">
            <a:hlinkClick r:id="rId21" action="ppaction://hlinksldjump"/>
          </p:cNvPr>
          <p:cNvSpPr/>
          <p:nvPr/>
        </p:nvSpPr>
        <p:spPr>
          <a:xfrm>
            <a:off x="2453968" y="3264024"/>
            <a:ext cx="1584176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22" action="ppaction://hlinksldjump"/>
              </a:rPr>
              <a:t>SWOT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26" name="Rectangle 25">
            <a:hlinkClick r:id="rId11" action="ppaction://hlinksldjump"/>
          </p:cNvPr>
          <p:cNvSpPr/>
          <p:nvPr/>
        </p:nvSpPr>
        <p:spPr>
          <a:xfrm>
            <a:off x="2389312" y="3672590"/>
            <a:ext cx="175064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23" action="ppaction://hlinksldjump"/>
              </a:rPr>
              <a:t>Porter’s Five Forces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33" name="Round Same Side Corner Rectangle 32"/>
          <p:cNvSpPr/>
          <p:nvPr/>
        </p:nvSpPr>
        <p:spPr>
          <a:xfrm>
            <a:off x="4225648" y="85328"/>
            <a:ext cx="1837184" cy="381000"/>
          </a:xfrm>
          <a:prstGeom prst="round2SameRect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C000"/>
                </a:solidFill>
              </a:rPr>
              <a:t>Survey 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34" name="Rectangle 33">
            <a:hlinkClick r:id="" action="ppaction://noaction"/>
          </p:cNvPr>
          <p:cNvSpPr/>
          <p:nvPr/>
        </p:nvSpPr>
        <p:spPr>
          <a:xfrm>
            <a:off x="4216400" y="1268760"/>
            <a:ext cx="183718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24" action="ppaction://hlinksldjump"/>
              </a:rPr>
              <a:t>Role of Practice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35" name="Rectangle 34">
            <a:hlinkClick r:id="" action="ppaction://noaction"/>
          </p:cNvPr>
          <p:cNvSpPr/>
          <p:nvPr/>
        </p:nvSpPr>
        <p:spPr>
          <a:xfrm>
            <a:off x="4205352" y="1700808"/>
            <a:ext cx="183718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25" action="ppaction://hlinksldjump"/>
              </a:rPr>
              <a:t>Age Demographics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36" name="Rectangle 35">
            <a:hlinkClick r:id="" action="ppaction://noaction"/>
          </p:cNvPr>
          <p:cNvSpPr/>
          <p:nvPr/>
        </p:nvSpPr>
        <p:spPr>
          <a:xfrm>
            <a:off x="4234944" y="2132856"/>
            <a:ext cx="183718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26" action="ppaction://hlinksldjump"/>
              </a:rPr>
              <a:t>Size of Practice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38" name="Rectangle 37">
            <a:hlinkClick r:id="" action="ppaction://noaction"/>
          </p:cNvPr>
          <p:cNvSpPr/>
          <p:nvPr/>
        </p:nvSpPr>
        <p:spPr>
          <a:xfrm>
            <a:off x="4216400" y="3284984"/>
            <a:ext cx="183718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27" action="ppaction://hlinksldjump"/>
              </a:rPr>
              <a:t>When to Change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39" name="Rectangle 38">
            <a:hlinkClick r:id="" action="ppaction://noaction"/>
          </p:cNvPr>
          <p:cNvSpPr/>
          <p:nvPr/>
        </p:nvSpPr>
        <p:spPr>
          <a:xfrm>
            <a:off x="4225648" y="2924944"/>
            <a:ext cx="183718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</a:rPr>
              <a:t> </a:t>
            </a:r>
            <a:r>
              <a:rPr lang="en-US" altLang="zh-CN" sz="1500" dirty="0" smtClean="0">
                <a:solidFill>
                  <a:prstClr val="white"/>
                </a:solidFill>
                <a:hlinkClick r:id="rId28" action="ppaction://hlinksldjump"/>
              </a:rPr>
              <a:t>Features of Service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40" name="Rectangle 39">
            <a:hlinkClick r:id="" action="ppaction://noaction"/>
          </p:cNvPr>
          <p:cNvSpPr/>
          <p:nvPr/>
        </p:nvSpPr>
        <p:spPr>
          <a:xfrm>
            <a:off x="4234945" y="2543944"/>
            <a:ext cx="183718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29" action="ppaction://hlinksldjump"/>
              </a:rPr>
              <a:t>Type of MNG System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41" name="Rectangle 40">
            <a:hlinkClick r:id="" action="ppaction://noaction"/>
          </p:cNvPr>
          <p:cNvSpPr/>
          <p:nvPr/>
        </p:nvSpPr>
        <p:spPr>
          <a:xfrm>
            <a:off x="4162400" y="3696072"/>
            <a:ext cx="1921768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30" action="ppaction://hlinksldjump"/>
              </a:rPr>
              <a:t>Switch to Cloud Based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42" name="Rectangle 41">
            <a:hlinkClick r:id="" action="ppaction://noaction"/>
          </p:cNvPr>
          <p:cNvSpPr/>
          <p:nvPr/>
        </p:nvSpPr>
        <p:spPr>
          <a:xfrm>
            <a:off x="4225648" y="4077072"/>
            <a:ext cx="183718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31" action="ppaction://hlinksldjump"/>
              </a:rPr>
              <a:t>Technical Support 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43" name="Rectangle 42">
            <a:hlinkClick r:id="" action="ppaction://noaction"/>
          </p:cNvPr>
          <p:cNvSpPr/>
          <p:nvPr/>
        </p:nvSpPr>
        <p:spPr>
          <a:xfrm>
            <a:off x="4246984" y="4509120"/>
            <a:ext cx="183718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32" action="ppaction://hlinksldjump"/>
              </a:rPr>
              <a:t>Mobile Application 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44" name="Rectangle 43">
            <a:hlinkClick r:id="" action="ppaction://noaction"/>
          </p:cNvPr>
          <p:cNvSpPr/>
          <p:nvPr/>
        </p:nvSpPr>
        <p:spPr>
          <a:xfrm>
            <a:off x="4246984" y="4869160"/>
            <a:ext cx="183718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33" action="ppaction://hlinksldjump"/>
              </a:rPr>
              <a:t>Frequency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45" name="Rectangle 44">
            <a:hlinkClick r:id="rId34" action="ppaction://hlinksldjump"/>
          </p:cNvPr>
          <p:cNvSpPr/>
          <p:nvPr/>
        </p:nvSpPr>
        <p:spPr>
          <a:xfrm>
            <a:off x="6037241" y="542528"/>
            <a:ext cx="1800197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35" action="ppaction://hlinksldjump"/>
              </a:rPr>
              <a:t>Company Overview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46" name="Rectangle 45">
            <a:hlinkClick r:id="rId35" action="ppaction://hlinksldjump"/>
          </p:cNvPr>
          <p:cNvSpPr/>
          <p:nvPr/>
        </p:nvSpPr>
        <p:spPr>
          <a:xfrm>
            <a:off x="6041496" y="1031776"/>
            <a:ext cx="1698853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36" action="ppaction://hlinksldjump"/>
              </a:rPr>
              <a:t>Physician Growth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47" name="Round Same Side Corner Rectangle 46">
            <a:hlinkClick r:id="" action="ppaction://noaction"/>
          </p:cNvPr>
          <p:cNvSpPr/>
          <p:nvPr/>
        </p:nvSpPr>
        <p:spPr>
          <a:xfrm>
            <a:off x="6178317" y="85328"/>
            <a:ext cx="1447800" cy="381000"/>
          </a:xfrm>
          <a:prstGeom prst="round2SameRect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C000"/>
                </a:solidFill>
              </a:rPr>
              <a:t>Main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48" name="Rectangle 47">
            <a:hlinkClick r:id="rId37" action="ppaction://hlinksldjump"/>
          </p:cNvPr>
          <p:cNvSpPr/>
          <p:nvPr/>
        </p:nvSpPr>
        <p:spPr>
          <a:xfrm>
            <a:off x="6011489" y="1914128"/>
            <a:ext cx="1008783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38" action="ppaction://hlinksldjump"/>
              </a:rPr>
              <a:t>Enterprise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49" name="Rectangle 48">
            <a:hlinkClick r:id="" action="ppaction://noaction"/>
          </p:cNvPr>
          <p:cNvSpPr/>
          <p:nvPr/>
        </p:nvSpPr>
        <p:spPr>
          <a:xfrm>
            <a:off x="6732240" y="1456928"/>
            <a:ext cx="100811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39" action="ppaction://hlinksldjump"/>
              </a:rPr>
              <a:t>Cross. Selling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0" name="Rectangle 49">
            <a:hlinkClick r:id="" action="ppaction://noaction"/>
          </p:cNvPr>
          <p:cNvSpPr/>
          <p:nvPr/>
        </p:nvSpPr>
        <p:spPr>
          <a:xfrm>
            <a:off x="6072129" y="2371328"/>
            <a:ext cx="80193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40" action="ppaction://hlinksldjump"/>
              </a:rPr>
              <a:t>Industry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1" name="Rectangle 50">
            <a:hlinkClick r:id="rId41" action="ppaction://hlinksldjump"/>
          </p:cNvPr>
          <p:cNvSpPr/>
          <p:nvPr/>
        </p:nvSpPr>
        <p:spPr>
          <a:xfrm>
            <a:off x="6084168" y="3285728"/>
            <a:ext cx="685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42" action="ppaction://hlinksldjump"/>
              </a:rPr>
              <a:t>DCF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2" name="Rectangle 51">
            <a:hlinkClick r:id="" action="ppaction://noaction"/>
          </p:cNvPr>
          <p:cNvSpPr/>
          <p:nvPr/>
        </p:nvSpPr>
        <p:spPr>
          <a:xfrm>
            <a:off x="6910536" y="2371328"/>
            <a:ext cx="685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41" action="ppaction://hlinksldjump"/>
              </a:rPr>
              <a:t>Rev.M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3" name="Rectangle 52">
            <a:hlinkClick r:id="rId40" action="ppaction://hlinksldjump"/>
          </p:cNvPr>
          <p:cNvSpPr/>
          <p:nvPr/>
        </p:nvSpPr>
        <p:spPr>
          <a:xfrm>
            <a:off x="6876256" y="2828528"/>
            <a:ext cx="83813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43" action="ppaction://hlinksldjump"/>
              </a:rPr>
              <a:t>Multiple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4" name="Rectangle 53">
            <a:hlinkClick r:id="rId44" action="ppaction://hlinksldjump"/>
          </p:cNvPr>
          <p:cNvSpPr/>
          <p:nvPr/>
        </p:nvSpPr>
        <p:spPr>
          <a:xfrm>
            <a:off x="6767731" y="3285728"/>
            <a:ext cx="972621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45" action="ppaction://hlinksldjump"/>
              </a:rPr>
              <a:t>Bootstrap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5" name="Rectangle 54">
            <a:hlinkClick r:id="rId43" action="ppaction://hlinksldjump"/>
          </p:cNvPr>
          <p:cNvSpPr/>
          <p:nvPr/>
        </p:nvSpPr>
        <p:spPr>
          <a:xfrm>
            <a:off x="6084168" y="3742928"/>
            <a:ext cx="685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46" action="ppaction://hlinksldjump"/>
              </a:rPr>
              <a:t>Risk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6" name="Rectangle 55">
            <a:hlinkClick r:id="rId47" action="ppaction://hlinksldjump"/>
          </p:cNvPr>
          <p:cNvSpPr/>
          <p:nvPr/>
        </p:nvSpPr>
        <p:spPr>
          <a:xfrm>
            <a:off x="6732240" y="3742928"/>
            <a:ext cx="1111712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21" action="ppaction://hlinksldjump"/>
              </a:rPr>
              <a:t>Conclusion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9" name="Rectangle 58">
            <a:hlinkClick r:id="rId48" action="ppaction://hlinksldjump"/>
          </p:cNvPr>
          <p:cNvSpPr/>
          <p:nvPr/>
        </p:nvSpPr>
        <p:spPr>
          <a:xfrm>
            <a:off x="6084168" y="2828528"/>
            <a:ext cx="685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44" action="ppaction://hlinksldjump"/>
              </a:rPr>
              <a:t>Fin.A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60" name="Rectangle 59">
            <a:hlinkClick r:id="rId37" action="ppaction://hlinksldjump"/>
          </p:cNvPr>
          <p:cNvSpPr/>
          <p:nvPr/>
        </p:nvSpPr>
        <p:spPr>
          <a:xfrm>
            <a:off x="6084168" y="1462790"/>
            <a:ext cx="685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49" action="ppaction://hlinksldjump"/>
              </a:rPr>
              <a:t>Epoc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61" name="Rectangle 60">
            <a:hlinkClick r:id="" action="ppaction://noaction"/>
          </p:cNvPr>
          <p:cNvSpPr/>
          <p:nvPr/>
        </p:nvSpPr>
        <p:spPr>
          <a:xfrm>
            <a:off x="6948002" y="1905000"/>
            <a:ext cx="685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hlinkClick r:id="rId48" action="ppaction://hlinksldjump"/>
              </a:rPr>
              <a:t>Cloud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62" name="Round Same Side Corner Rectangle 61">
            <a:hlinkClick r:id="" action="ppaction://noaction"/>
          </p:cNvPr>
          <p:cNvSpPr/>
          <p:nvPr/>
        </p:nvSpPr>
        <p:spPr>
          <a:xfrm>
            <a:off x="4283968" y="5229200"/>
            <a:ext cx="1883778" cy="381000"/>
          </a:xfrm>
          <a:prstGeom prst="round2SameRect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b="1" dirty="0">
                <a:solidFill>
                  <a:srgbClr val="FFC000"/>
                </a:solidFill>
              </a:rPr>
              <a:t>Stock Information</a:t>
            </a:r>
            <a:endParaRPr lang="zh-CN" altLang="en-US" sz="1700" b="1" dirty="0">
              <a:solidFill>
                <a:srgbClr val="FFC000"/>
              </a:solidFill>
            </a:endParaRPr>
          </a:p>
        </p:txBody>
      </p:sp>
      <p:sp>
        <p:nvSpPr>
          <p:cNvPr id="64" name="Rectangle 63">
            <a:hlinkClick r:id="" action="ppaction://noaction"/>
          </p:cNvPr>
          <p:cNvSpPr/>
          <p:nvPr/>
        </p:nvSpPr>
        <p:spPr>
          <a:xfrm>
            <a:off x="4238968" y="5733256"/>
            <a:ext cx="2002536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50" action="ppaction://hlinksldjump"/>
              </a:rPr>
              <a:t>Stock Price Chart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65" name="Rectangle 64">
            <a:hlinkClick r:id="" action="ppaction://noaction"/>
          </p:cNvPr>
          <p:cNvSpPr/>
          <p:nvPr/>
        </p:nvSpPr>
        <p:spPr>
          <a:xfrm>
            <a:off x="35496" y="5805264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51" action="ppaction://hlinksldjump"/>
              </a:rPr>
              <a:t>Bootstrap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66" name="Round Same Side Corner Rectangle 65">
            <a:hlinkClick r:id="rId23" action="ppaction://hlinksldjump"/>
          </p:cNvPr>
          <p:cNvSpPr/>
          <p:nvPr/>
        </p:nvSpPr>
        <p:spPr>
          <a:xfrm>
            <a:off x="6158866" y="4221460"/>
            <a:ext cx="1475870" cy="381000"/>
          </a:xfrm>
          <a:prstGeom prst="round2SameRect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b="1" dirty="0" smtClean="0">
                <a:solidFill>
                  <a:srgbClr val="FFC000"/>
                </a:solidFill>
              </a:rPr>
              <a:t>Additional</a:t>
            </a:r>
            <a:endParaRPr lang="zh-CN" altLang="en-US" sz="1700" b="1" dirty="0">
              <a:solidFill>
                <a:srgbClr val="FFC000"/>
              </a:solidFill>
            </a:endParaRPr>
          </a:p>
        </p:txBody>
      </p:sp>
      <p:sp>
        <p:nvSpPr>
          <p:cNvPr id="67" name="Rectangle 66">
            <a:hlinkClick r:id="rId52" action="ppaction://hlinksldjump"/>
          </p:cNvPr>
          <p:cNvSpPr/>
          <p:nvPr/>
        </p:nvSpPr>
        <p:spPr>
          <a:xfrm>
            <a:off x="6254517" y="5092442"/>
            <a:ext cx="1371600" cy="496798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53" action="ppaction://hlinksldjump"/>
              </a:rPr>
              <a:t>Revenue Breakdown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71" name="Rectangle 70">
            <a:hlinkClick r:id="rId17" action="ppaction://hlinksldjump"/>
          </p:cNvPr>
          <p:cNvSpPr/>
          <p:nvPr/>
        </p:nvSpPr>
        <p:spPr>
          <a:xfrm>
            <a:off x="6084168" y="4653136"/>
            <a:ext cx="1733118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54" action="ppaction://hlinksldjump"/>
              </a:rPr>
              <a:t>Shift to Cloud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70" name="Rectangle 69">
            <a:hlinkClick r:id="" action="ppaction://noaction"/>
          </p:cNvPr>
          <p:cNvSpPr/>
          <p:nvPr/>
        </p:nvSpPr>
        <p:spPr>
          <a:xfrm>
            <a:off x="4038144" y="908720"/>
            <a:ext cx="2046024" cy="390872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55" action="ppaction://hlinksldjump"/>
              </a:rPr>
              <a:t>Sample Size Calculation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73" name="Rectangle 72">
            <a:hlinkClick r:id="rId16" action="ppaction://hlinksldjump"/>
          </p:cNvPr>
          <p:cNvSpPr/>
          <p:nvPr/>
        </p:nvSpPr>
        <p:spPr>
          <a:xfrm>
            <a:off x="7817286" y="538956"/>
            <a:ext cx="1185669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56" action="ppaction://hlinksldjump"/>
              </a:rPr>
              <a:t>4Q Results 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75" name="Rectangle 74">
            <a:hlinkClick r:id="" action="ppaction://noaction"/>
          </p:cNvPr>
          <p:cNvSpPr/>
          <p:nvPr/>
        </p:nvSpPr>
        <p:spPr>
          <a:xfrm>
            <a:off x="35496" y="5085184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57" action="ppaction://hlinksldjump"/>
              </a:rPr>
              <a:t>Multiple Weight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76" name="Rectangle 75">
            <a:hlinkClick r:id="rId16" action="ppaction://hlinksldjump"/>
          </p:cNvPr>
          <p:cNvSpPr/>
          <p:nvPr/>
        </p:nvSpPr>
        <p:spPr>
          <a:xfrm>
            <a:off x="7812360" y="908720"/>
            <a:ext cx="1185669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58" action="ppaction://hlinksldjump"/>
              </a:rPr>
              <a:t>Margin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77" name="Rectangle 76">
            <a:hlinkClick r:id="rId16" action="ppaction://hlinksldjump"/>
          </p:cNvPr>
          <p:cNvSpPr/>
          <p:nvPr/>
        </p:nvSpPr>
        <p:spPr>
          <a:xfrm>
            <a:off x="7850827" y="1340768"/>
            <a:ext cx="1185669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59" action="ppaction://hlinksldjump"/>
              </a:rPr>
              <a:t>L / M Term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78" name="Rectangle 77">
            <a:hlinkClick r:id="rId16" action="ppaction://hlinksldjump"/>
          </p:cNvPr>
          <p:cNvSpPr/>
          <p:nvPr/>
        </p:nvSpPr>
        <p:spPr>
          <a:xfrm>
            <a:off x="7850827" y="1772816"/>
            <a:ext cx="1185669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60" action="ppaction://hlinksldjump"/>
              </a:rPr>
              <a:t>Why Hold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79" name="Rectangle 78">
            <a:hlinkClick r:id="rId16" action="ppaction://hlinksldjump"/>
          </p:cNvPr>
          <p:cNvSpPr/>
          <p:nvPr/>
        </p:nvSpPr>
        <p:spPr>
          <a:xfrm>
            <a:off x="7812360" y="2204864"/>
            <a:ext cx="1185669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prstClr val="white"/>
                </a:solidFill>
                <a:hlinkClick r:id="rId61" action="ppaction://hlinksldjump"/>
              </a:rPr>
              <a:t>Catalyst Buy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80" name="Rectangle 79">
            <a:hlinkClick r:id="rId16" action="ppaction://hlinksldjump"/>
          </p:cNvPr>
          <p:cNvSpPr/>
          <p:nvPr/>
        </p:nvSpPr>
        <p:spPr>
          <a:xfrm>
            <a:off x="7668344" y="4509120"/>
            <a:ext cx="1383027" cy="446564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62" action="ppaction://hlinksldjump"/>
              </a:rPr>
              <a:t>Data Security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81" name="Rectangle 80">
            <a:hlinkClick r:id="rId16" action="ppaction://hlinksldjump"/>
          </p:cNvPr>
          <p:cNvSpPr/>
          <p:nvPr/>
        </p:nvSpPr>
        <p:spPr>
          <a:xfrm>
            <a:off x="2483768" y="1844824"/>
            <a:ext cx="1584176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63" action="ppaction://hlinksldjump"/>
              </a:rPr>
              <a:t>Ease of use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83" name="Rectangle 82">
            <a:hlinkClick r:id="rId16" action="ppaction://hlinksldjump"/>
          </p:cNvPr>
          <p:cNvSpPr/>
          <p:nvPr/>
        </p:nvSpPr>
        <p:spPr>
          <a:xfrm>
            <a:off x="7668344" y="3748628"/>
            <a:ext cx="1522120" cy="47246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64" action="ppaction://hlinksldjump"/>
              </a:rPr>
              <a:t>DCF Assumption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384" y="4185955"/>
            <a:ext cx="7876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prstClr val="white"/>
                </a:solidFill>
                <a:hlinkClick r:id="rId65" action="ppaction://hlinksldjump"/>
              </a:rPr>
              <a:t>HITECH</a:t>
            </a:r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82" name="Rectangle 81">
            <a:hlinkClick r:id="" action="ppaction://noaction"/>
          </p:cNvPr>
          <p:cNvSpPr/>
          <p:nvPr/>
        </p:nvSpPr>
        <p:spPr>
          <a:xfrm>
            <a:off x="4174976" y="527720"/>
            <a:ext cx="1837184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66" action="ppaction://hlinksldjump"/>
              </a:rPr>
              <a:t>Survey Highlight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84" name="Rectangle 83">
            <a:hlinkClick r:id="" action="ppaction://noaction"/>
          </p:cNvPr>
          <p:cNvSpPr/>
          <p:nvPr/>
        </p:nvSpPr>
        <p:spPr>
          <a:xfrm>
            <a:off x="35496" y="840244"/>
            <a:ext cx="22098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67" action="ppaction://hlinksldjump"/>
              </a:rPr>
              <a:t>I/S Common Size</a:t>
            </a:r>
            <a:endParaRPr lang="en-US" altLang="zh-CN" sz="1500" dirty="0">
              <a:solidFill>
                <a:prstClr val="white"/>
              </a:solidFill>
            </a:endParaRPr>
          </a:p>
        </p:txBody>
      </p:sp>
      <p:sp>
        <p:nvSpPr>
          <p:cNvPr id="85" name="Rectangle 84">
            <a:hlinkClick r:id="rId16" action="ppaction://hlinksldjump"/>
          </p:cNvPr>
          <p:cNvSpPr/>
          <p:nvPr/>
        </p:nvSpPr>
        <p:spPr>
          <a:xfrm>
            <a:off x="7740352" y="2564904"/>
            <a:ext cx="1383027" cy="446564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68" action="ppaction://hlinksldjump"/>
              </a:rPr>
              <a:t>Catalyst Sell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884368" y="2996952"/>
            <a:ext cx="11856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prstClr val="white"/>
                </a:solidFill>
                <a:hlinkClick r:id="rId69" action="ppaction://hlinksldjump"/>
              </a:rPr>
              <a:t>Acquisition </a:t>
            </a:r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88" name="Rectangle 87">
            <a:hlinkClick r:id="rId16" action="ppaction://hlinksldjump"/>
          </p:cNvPr>
          <p:cNvSpPr/>
          <p:nvPr/>
        </p:nvSpPr>
        <p:spPr>
          <a:xfrm>
            <a:off x="7668344" y="4926652"/>
            <a:ext cx="1383027" cy="446564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70" action="ppaction://hlinksldjump"/>
              </a:rPr>
              <a:t>D &amp; A Detail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89" name="Rectangle 88">
            <a:hlinkClick r:id="rId16" action="ppaction://hlinksldjump"/>
          </p:cNvPr>
          <p:cNvSpPr/>
          <p:nvPr/>
        </p:nvSpPr>
        <p:spPr>
          <a:xfrm>
            <a:off x="7725477" y="5286692"/>
            <a:ext cx="1383027" cy="446564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71" action="ppaction://hlinksldjump"/>
              </a:rPr>
              <a:t>Rev/ Employee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90" name="Rectangle 89">
            <a:hlinkClick r:id="rId16" action="ppaction://hlinksldjump"/>
          </p:cNvPr>
          <p:cNvSpPr/>
          <p:nvPr/>
        </p:nvSpPr>
        <p:spPr>
          <a:xfrm>
            <a:off x="6241504" y="5646732"/>
            <a:ext cx="1383027" cy="446564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72" action="ppaction://hlinksldjump"/>
              </a:rPr>
              <a:t>Short Selling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91" name="Rectangle 90">
            <a:hlinkClick r:id="rId16" action="ppaction://hlinksldjump"/>
          </p:cNvPr>
          <p:cNvSpPr/>
          <p:nvPr/>
        </p:nvSpPr>
        <p:spPr>
          <a:xfrm>
            <a:off x="7668344" y="3388588"/>
            <a:ext cx="1522120" cy="47246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73" action="ppaction://hlinksldjump"/>
              </a:rPr>
              <a:t>Pricing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92" name="Round Same Side Corner Rectangle 91">
            <a:hlinkClick r:id="rId23" action="ppaction://hlinksldjump"/>
          </p:cNvPr>
          <p:cNvSpPr/>
          <p:nvPr/>
        </p:nvSpPr>
        <p:spPr>
          <a:xfrm>
            <a:off x="2558466" y="4200128"/>
            <a:ext cx="1475870" cy="381000"/>
          </a:xfrm>
          <a:prstGeom prst="round2SameRect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b="1" dirty="0" smtClean="0">
                <a:solidFill>
                  <a:srgbClr val="FFC000"/>
                </a:solidFill>
              </a:rPr>
              <a:t>Management</a:t>
            </a:r>
            <a:endParaRPr lang="zh-CN" altLang="en-US" sz="1700" b="1" dirty="0">
              <a:solidFill>
                <a:srgbClr val="FFC000"/>
              </a:solidFill>
            </a:endParaRPr>
          </a:p>
        </p:txBody>
      </p:sp>
      <p:sp>
        <p:nvSpPr>
          <p:cNvPr id="93" name="Rectangle 92">
            <a:hlinkClick r:id="rId52" action="ppaction://hlinksldjump"/>
          </p:cNvPr>
          <p:cNvSpPr/>
          <p:nvPr/>
        </p:nvSpPr>
        <p:spPr>
          <a:xfrm>
            <a:off x="2627784" y="5064224"/>
            <a:ext cx="13716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52" action="ppaction://hlinksldjump"/>
              </a:rPr>
              <a:t>Compensation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94" name="Rectangle 93">
            <a:hlinkClick r:id="rId74" action="ppaction://hlinksldjump"/>
          </p:cNvPr>
          <p:cNvSpPr/>
          <p:nvPr/>
        </p:nvSpPr>
        <p:spPr>
          <a:xfrm>
            <a:off x="2555776" y="5445224"/>
            <a:ext cx="13716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75" action="ppaction://hlinksldjump"/>
              </a:rPr>
              <a:t>Ownership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95" name="Rectangle 94">
            <a:hlinkClick r:id="rId17" action="ppaction://hlinksldjump"/>
          </p:cNvPr>
          <p:cNvSpPr/>
          <p:nvPr/>
        </p:nvSpPr>
        <p:spPr>
          <a:xfrm>
            <a:off x="2483768" y="4635748"/>
            <a:ext cx="1733118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74" action="ppaction://hlinksldjump"/>
              </a:rPr>
              <a:t>Board of Directors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  <p:sp>
        <p:nvSpPr>
          <p:cNvPr id="96" name="Rectangle 95">
            <a:hlinkClick r:id="rId74" action="ppaction://hlinksldjump"/>
          </p:cNvPr>
          <p:cNvSpPr/>
          <p:nvPr/>
        </p:nvSpPr>
        <p:spPr>
          <a:xfrm>
            <a:off x="2552328" y="5784304"/>
            <a:ext cx="1371600" cy="38100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prstClr val="white"/>
                </a:solidFill>
                <a:hlinkClick r:id="rId76" action="ppaction://hlinksldjump"/>
              </a:rPr>
              <a:t>Insider </a:t>
            </a:r>
            <a:endParaRPr lang="zh-CN" altLang="en-US" sz="15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1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/>
          </p:cNvSpPr>
          <p:nvPr/>
        </p:nvSpPr>
        <p:spPr>
          <a:xfrm>
            <a:off x="5796136" y="274638"/>
            <a:ext cx="289066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Times New Roman"/>
                <a:ea typeface="Times New Roman"/>
              </a:rPr>
              <a:t>Income Statement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" name="Curved Left Arrow 1">
            <a:hlinkClick r:id="rId2" action="ppaction://hlinksldjump"/>
          </p:cNvPr>
          <p:cNvSpPr/>
          <p:nvPr/>
        </p:nvSpPr>
        <p:spPr>
          <a:xfrm>
            <a:off x="8236430" y="6180819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42" y="956212"/>
            <a:ext cx="8416958" cy="510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24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 txBox="1">
            <a:spLocks/>
          </p:cNvSpPr>
          <p:nvPr/>
        </p:nvSpPr>
        <p:spPr>
          <a:xfrm>
            <a:off x="5796136" y="274638"/>
            <a:ext cx="289066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bg1"/>
                </a:solidFill>
                <a:latin typeface="Times New Roman"/>
                <a:ea typeface="Times New Roman"/>
              </a:rPr>
              <a:t>Income</a:t>
            </a:r>
            <a:r>
              <a:rPr lang="en-US" sz="2400" b="1" dirty="0">
                <a:solidFill>
                  <a:srgbClr val="FFC000"/>
                </a:solidFill>
                <a:latin typeface="Times New Roman"/>
                <a:ea typeface="Times New Roman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Times New Roman"/>
                <a:ea typeface="Times New Roman"/>
              </a:rPr>
              <a:t>Statement</a:t>
            </a:r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 – </a:t>
            </a:r>
            <a:r>
              <a:rPr lang="en-US" sz="3000" b="1" dirty="0">
                <a:solidFill>
                  <a:schemeClr val="bg1"/>
                </a:solidFill>
                <a:latin typeface="Times New Roman"/>
                <a:ea typeface="Times New Roman"/>
              </a:rPr>
              <a:t>Common</a:t>
            </a:r>
            <a:r>
              <a:rPr lang="en-US" sz="2400" b="1" dirty="0" smtClean="0">
                <a:solidFill>
                  <a:srgbClr val="FFC000"/>
                </a:solidFill>
                <a:latin typeface="Times New Roman"/>
                <a:ea typeface="Times New Roman"/>
              </a:rPr>
              <a:t> </a:t>
            </a:r>
            <a:r>
              <a:rPr lang="en-US" sz="3100" b="1" dirty="0">
                <a:solidFill>
                  <a:schemeClr val="bg1"/>
                </a:solidFill>
                <a:latin typeface="Times New Roman"/>
                <a:ea typeface="Times New Roman"/>
              </a:rPr>
              <a:t>Size</a:t>
            </a:r>
            <a:r>
              <a:rPr lang="en-US" sz="2400" b="1" dirty="0" smtClean="0">
                <a:solidFill>
                  <a:srgbClr val="FFC000"/>
                </a:solidFill>
                <a:latin typeface="Times New Roman"/>
                <a:ea typeface="Times New Roman"/>
              </a:rPr>
              <a:t> </a:t>
            </a:r>
            <a:endParaRPr lang="en-US" sz="2200" b="1" dirty="0">
              <a:solidFill>
                <a:prstClr val="black"/>
              </a:solidFill>
            </a:endParaRPr>
          </a:p>
        </p:txBody>
      </p:sp>
      <p:sp>
        <p:nvSpPr>
          <p:cNvPr id="8" name="Curved Left Arrow 7">
            <a:hlinkClick r:id="rId2" action="ppaction://hlinksldjump"/>
          </p:cNvPr>
          <p:cNvSpPr/>
          <p:nvPr/>
        </p:nvSpPr>
        <p:spPr>
          <a:xfrm>
            <a:off x="8203967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65391"/>
              </p:ext>
            </p:extLst>
          </p:nvPr>
        </p:nvGraphicFramePr>
        <p:xfrm>
          <a:off x="524241" y="1124744"/>
          <a:ext cx="8134158" cy="4525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9904"/>
                <a:gridCol w="432048"/>
                <a:gridCol w="432048"/>
                <a:gridCol w="432048"/>
                <a:gridCol w="432048"/>
                <a:gridCol w="432048"/>
                <a:gridCol w="432048"/>
                <a:gridCol w="432048"/>
                <a:gridCol w="432048"/>
                <a:gridCol w="432048"/>
                <a:gridCol w="216024"/>
                <a:gridCol w="2119798"/>
              </a:tblGrid>
              <a:tr h="1885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(In U.S. millions)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Comments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18858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1885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 Revenue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56574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1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  <a:hlinkClick r:id="rId3" action="ppaction://hlinksldjump"/>
                        </a:rPr>
                        <a:t>Growth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Forecast based on EPOC-related new business, increased enterprise deals, and 2x /3x barrel sales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188582">
                <a:tc>
                  <a:txBody>
                    <a:bodyPr/>
                    <a:lstStyle/>
                    <a:p>
                      <a:pPr algn="l" fontAlgn="t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1885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Gross Profit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61%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62%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61%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61%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61%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62%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62%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 line with historical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1885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Selling General &amp; Admin Exp.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 line with historical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1885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R &amp; D Exp.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 line with historical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37716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</a:t>
                      </a:r>
                      <a:r>
                        <a:rPr lang="en-US" sz="1100" u="none" strike="noStrike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  <a:hlinkClick r:id="rId4" action="ppaction://hlinksldjump"/>
                        </a:rPr>
                        <a:t>Depr</a:t>
                      </a:r>
                      <a:r>
                        <a:rPr lang="en-US" sz="11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  <a:hlinkClick r:id="rId4" action="ppaction://hlinksldjump"/>
                        </a:rPr>
                        <a:t> </a:t>
                      </a:r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  <a:hlinkClick r:id="rId4" action="ppaction://hlinksldjump"/>
                        </a:rPr>
                        <a:t>&amp; </a:t>
                      </a:r>
                      <a:r>
                        <a:rPr lang="en-US" sz="1100" u="none" strike="noStrike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  <a:hlinkClick r:id="rId4" action="ppaction://hlinksldjump"/>
                        </a:rPr>
                        <a:t>Amort</a:t>
                      </a:r>
                      <a:r>
                        <a:rPr lang="en-US" sz="11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  <a:hlinkClick r:id="rId4" action="ppaction://hlinksldjump"/>
                        </a:rPr>
                        <a:t> </a:t>
                      </a:r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  <a:hlinkClick r:id="rId4" action="ppaction://hlinksldjump"/>
                        </a:rPr>
                        <a:t>Exp</a:t>
                      </a:r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Accelerated depreciation model for acquired assets and goodwill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37716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Operating Income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Margins improve with economies of scale afforded by </a:t>
                      </a:r>
                      <a:r>
                        <a:rPr lang="en-US" sz="1100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SaaS</a:t>
                      </a:r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188582">
                <a:tc>
                  <a:txBody>
                    <a:bodyPr/>
                    <a:lstStyle/>
                    <a:p>
                      <a:pPr algn="l" fontAlgn="t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1885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EBT Incl. Unusual Items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18858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Income Tax Expense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Statutory tax rates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37716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Net Income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Margins improve with economies of scale afforded by </a:t>
                      </a:r>
                      <a:r>
                        <a:rPr lang="en-US" sz="1100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SaaS</a:t>
                      </a:r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188582"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56574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Earnings Per Share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0.37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0.54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0.52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0.07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0.46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1.57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2.89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4.61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6.74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FY14 does not reach F12 levels; FY15 surpasses it with increased top line revenue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  <a:tr h="188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- Growth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-86%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565%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429" marR="9429" marT="9429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63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2074753"/>
              </p:ext>
            </p:extLst>
          </p:nvPr>
        </p:nvGraphicFramePr>
        <p:xfrm>
          <a:off x="722239" y="1124744"/>
          <a:ext cx="7488832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1"/>
          <p:cNvSpPr txBox="1">
            <a:spLocks/>
          </p:cNvSpPr>
          <p:nvPr/>
        </p:nvSpPr>
        <p:spPr>
          <a:xfrm>
            <a:off x="5796136" y="274638"/>
            <a:ext cx="289066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Revenue Breakdown</a:t>
            </a:r>
            <a:endParaRPr lang="en-US" sz="2200" b="1" dirty="0">
              <a:solidFill>
                <a:prstClr val="black"/>
              </a:solidFill>
            </a:endParaRPr>
          </a:p>
        </p:txBody>
      </p:sp>
      <p:sp>
        <p:nvSpPr>
          <p:cNvPr id="8" name="Curved Left Arrow 7">
            <a:hlinkClick r:id="rId3" action="ppaction://hlinksldjump"/>
          </p:cNvPr>
          <p:cNvSpPr/>
          <p:nvPr/>
        </p:nvSpPr>
        <p:spPr>
          <a:xfrm>
            <a:off x="8203967" y="5589240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823894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Growth Rate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19752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/>
          </p:cNvSpPr>
          <p:nvPr/>
        </p:nvSpPr>
        <p:spPr>
          <a:xfrm>
            <a:off x="5796136" y="274638"/>
            <a:ext cx="289066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Depr. &amp; </a:t>
            </a:r>
            <a:r>
              <a:rPr lang="en-US" sz="2400" b="1" dirty="0" err="1" smtClean="0">
                <a:solidFill>
                  <a:schemeClr val="bg1"/>
                </a:solidFill>
                <a:latin typeface="Times New Roman"/>
                <a:ea typeface="Times New Roman"/>
              </a:rPr>
              <a:t>Amort</a:t>
            </a:r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. Detail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84038"/>
              </p:ext>
            </p:extLst>
          </p:nvPr>
        </p:nvGraphicFramePr>
        <p:xfrm>
          <a:off x="604637" y="1124744"/>
          <a:ext cx="8064899" cy="41056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3271"/>
                <a:gridCol w="501292"/>
                <a:gridCol w="501292"/>
                <a:gridCol w="501292"/>
                <a:gridCol w="501292"/>
                <a:gridCol w="501292"/>
                <a:gridCol w="501292"/>
                <a:gridCol w="501292"/>
                <a:gridCol w="501292"/>
                <a:gridCol w="501292"/>
              </a:tblGrid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(In U.S. millions)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2010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2012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2013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2014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2015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2016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2017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2018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Assumption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 major acquisitions after FY13Q3 - FY13Q3 10Q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Accelerated depreciation model - 10K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CapEx (Net increase in PPE) / Rev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6.3%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0.4%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Depr / </a:t>
                      </a:r>
                      <a:r>
                        <a:rPr lang="en-US" sz="1300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PPE,net</a:t>
                      </a:r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 Y-1)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32.2%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37.6%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30.6%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30.6%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30.6%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30.6%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30.6%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30.6%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30.6%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9480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1" i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 Depr. &amp; </a:t>
                      </a:r>
                      <a:r>
                        <a:rPr lang="en-US" sz="1300" b="1" i="1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Amort</a:t>
                      </a:r>
                      <a:r>
                        <a:rPr lang="en-US" sz="1300" b="1" i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Exp.</a:t>
                      </a:r>
                      <a:endParaRPr lang="en-US" sz="13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11.1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16.7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25.4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43.6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91.5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77.4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70.3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69.0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73.2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% of revenue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4.5%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5.2%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6.0%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7.3%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10.3%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6.2%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4.1%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3.0%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2.3%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Depr. On Tangible Assets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P.P&amp;E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6.9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12.5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15.0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16.4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66.0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56.8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59.7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58.4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64.6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1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Amort</a:t>
                      </a:r>
                      <a:r>
                        <a:rPr lang="en-US" sz="1300" b="1" i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On Intangible Assets</a:t>
                      </a:r>
                      <a:endParaRPr lang="en-US" sz="13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EPOC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15.2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17.7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12.7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10.6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10.6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8.6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Healthcare Data Services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1.6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1.6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1.6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Proxsys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6.2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6.2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6.2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6.2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Anodyne Health Partners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4.2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4.2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4.2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4.2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-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43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 </a:t>
                      </a:r>
                      <a:r>
                        <a:rPr lang="en-US" sz="1300" b="1" u="none" strike="noStrike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Amort</a:t>
                      </a:r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Exp.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4.2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4.2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10.4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27.2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25.5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20.6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10.6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10.6 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8.6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9" name="Curved Left Arrow 8">
            <a:hlinkClick r:id="rId2" action="ppaction://hlinksldjump"/>
          </p:cNvPr>
          <p:cNvSpPr/>
          <p:nvPr/>
        </p:nvSpPr>
        <p:spPr>
          <a:xfrm>
            <a:off x="8203967" y="5589240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8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152401"/>
            <a:ext cx="7772400" cy="1188368"/>
          </a:xfrm>
        </p:spPr>
        <p:txBody>
          <a:bodyPr/>
          <a:lstStyle/>
          <a:p>
            <a:pPr algn="r"/>
            <a:r>
              <a:rPr lang="en-US" dirty="0" smtClean="0"/>
              <a:t>ATHENAHEALTH, INC.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705600"/>
            <a:ext cx="9144000" cy="152400"/>
          </a:xfrm>
          <a:solidFill>
            <a:srgbClr val="669900"/>
          </a:solidFill>
        </p:spPr>
        <p:txBody>
          <a:bodyPr/>
          <a:lstStyle/>
          <a:p>
            <a:pPr algn="r"/>
            <a:r>
              <a:rPr lang="en-US" dirty="0" smtClean="0"/>
              <a:t>CFA Institute Research Challenge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7682" y="1271072"/>
            <a:ext cx="700617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Founded in 1997 in Watertown, 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Integrated Healthcare Management     Software as a Service (</a:t>
            </a:r>
            <a:r>
              <a:rPr lang="en-US" sz="2600" dirty="0" err="1" smtClean="0"/>
              <a:t>SaaS</a:t>
            </a:r>
            <a:r>
              <a:rPr lang="en-US" sz="2600" dirty="0" smtClean="0"/>
              <a:t>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Collector: Billing and Collection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Clinicals: Electronic Health Records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Communicator: Patient Communications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Clarity: Data Analytics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H</a:t>
            </a:r>
            <a:r>
              <a:rPr lang="en-US" sz="2600" dirty="0" smtClean="0"/>
              <a:t>as a 5% Market Share</a:t>
            </a:r>
            <a:endParaRPr lang="en-US" sz="2600" dirty="0"/>
          </a:p>
        </p:txBody>
      </p:sp>
      <p:pic>
        <p:nvPicPr>
          <p:cNvPr id="1027" name="Picture 3" descr="C:\Users\Administrator\Pictures\athenahealth_exterior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218956"/>
            <a:ext cx="2562186" cy="158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Pictures\se22151_photo_01_orig_fu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257089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7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/>
          </p:cNvSpPr>
          <p:nvPr/>
        </p:nvSpPr>
        <p:spPr>
          <a:xfrm>
            <a:off x="5796136" y="274638"/>
            <a:ext cx="289066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Balance Sheet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316416" y="60663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27" y="951614"/>
            <a:ext cx="7200800" cy="562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710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796136" y="274638"/>
            <a:ext cx="289066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Cash Flow Statement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21" y="908720"/>
            <a:ext cx="5829647" cy="57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8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350042"/>
              </p:ext>
            </p:extLst>
          </p:nvPr>
        </p:nvGraphicFramePr>
        <p:xfrm>
          <a:off x="1259632" y="1556792"/>
          <a:ext cx="6384032" cy="331670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872208"/>
                <a:gridCol w="1319808"/>
                <a:gridCol w="1596008"/>
                <a:gridCol w="1596008"/>
              </a:tblGrid>
              <a:tr h="355064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 Financing Activities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5064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</a:t>
                      </a:r>
                      <a:r>
                        <a:rPr lang="en-US" sz="1600" baseline="0" dirty="0" smtClean="0"/>
                        <a:t> M$</a:t>
                      </a:r>
                      <a:endParaRPr lang="en-US" sz="16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Sources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Uses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Operations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93.3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EPOC </a:t>
                      </a:r>
                      <a:r>
                        <a:rPr lang="en-US" dirty="0" err="1" smtClean="0"/>
                        <a:t>acq</a:t>
                      </a:r>
                      <a:r>
                        <a:rPr lang="en-US" dirty="0" smtClean="0"/>
                        <a:t>.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242.8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Debt (net)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223.7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AOTC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acq</a:t>
                      </a:r>
                      <a:r>
                        <a:rPr lang="en-US" baseline="0" dirty="0" smtClean="0"/>
                        <a:t>.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167.3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Stock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31.1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Cap.</a:t>
                      </a:r>
                      <a:r>
                        <a:rPr lang="en-US" baseline="0" dirty="0" smtClean="0"/>
                        <a:t> Ex.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38.3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Investments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 smtClean="0"/>
                        <a:t>54.2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 smtClean="0"/>
                        <a:t>43.9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Cash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90</a:t>
                      </a:r>
                      <a:r>
                        <a:rPr lang="en-US" b="0" dirty="0" smtClean="0"/>
                        <a:t>.0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492.3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492.3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1"/>
          <p:cNvSpPr txBox="1">
            <a:spLocks/>
          </p:cNvSpPr>
          <p:nvPr/>
        </p:nvSpPr>
        <p:spPr>
          <a:xfrm>
            <a:off x="5508104" y="274638"/>
            <a:ext cx="3180680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2013 Financing Highlights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/>
          </p:cNvSpPr>
          <p:nvPr/>
        </p:nvSpPr>
        <p:spPr>
          <a:xfrm>
            <a:off x="5798120" y="274638"/>
            <a:ext cx="289066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2013 by Quarter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5569376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16835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300" b="1" dirty="0" smtClean="0"/>
              <a:t>Revenues and EPS beat Street by 2% and 51% respectively</a:t>
            </a:r>
          </a:p>
          <a:p>
            <a:pPr marL="285750" indent="-285750"/>
            <a:endParaRPr lang="en-US" sz="23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300" b="1" dirty="0" smtClean="0"/>
              <a:t>Rev. /Collection grows 7bp to 4.4%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3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300" b="1" dirty="0" smtClean="0"/>
              <a:t>EBIT margin increased from 1.7% to 11.2%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3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300" b="1" dirty="0" smtClean="0"/>
              <a:t>Stock price climbs 25%</a:t>
            </a:r>
          </a:p>
        </p:txBody>
      </p:sp>
      <p:sp>
        <p:nvSpPr>
          <p:cNvPr id="5" name="Curved Left Arrow 4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1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50569"/>
              </p:ext>
            </p:extLst>
          </p:nvPr>
        </p:nvGraphicFramePr>
        <p:xfrm>
          <a:off x="539553" y="1124744"/>
          <a:ext cx="8208912" cy="3847935"/>
        </p:xfrm>
        <a:graphic>
          <a:graphicData uri="http://schemas.openxmlformats.org/drawingml/2006/table">
            <a:tbl>
              <a:tblPr/>
              <a:tblGrid>
                <a:gridCol w="1824749"/>
                <a:gridCol w="623522"/>
                <a:gridCol w="5760641"/>
              </a:tblGrid>
              <a:tr h="25652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Reasons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933C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Total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3.1%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COGS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28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% headcount 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increase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SG&amp;A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-0.2%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Stock-based 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Comp.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R&amp;D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Exp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45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% headcount increase for 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athenaOne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Depr. &amp; </a:t>
                      </a:r>
                      <a:r>
                        <a:rPr lang="en-US" sz="16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Amort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Acquisition 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of 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Proxsys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and MDX Medical in 2011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Reasons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933C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Total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6.3%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COGS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57 EPOC employees adsorbed, increase 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in stock-based 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comp.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SG&amp;A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88 EPOC employees  adsorbed,  EPOC intangibles expensed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Stock-based 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Comp.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-0.1%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R&amp;D 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Exp.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97 EPOC employees adsorbed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65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Depr. &amp; </a:t>
                      </a:r>
                      <a:r>
                        <a:rPr lang="en-US" sz="16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Amort</a:t>
                      </a:r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Acquisition 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EPOC, ATOC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1"/>
          <p:cNvSpPr txBox="1">
            <a:spLocks/>
          </p:cNvSpPr>
          <p:nvPr/>
        </p:nvSpPr>
        <p:spPr>
          <a:xfrm>
            <a:off x="2123728" y="274638"/>
            <a:ext cx="6563072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Drivers of 2012/2013 EBIT margin decreases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2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088433"/>
              </p:ext>
            </p:extLst>
          </p:nvPr>
        </p:nvGraphicFramePr>
        <p:xfrm>
          <a:off x="323528" y="1052736"/>
          <a:ext cx="8229600" cy="47523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0928"/>
                <a:gridCol w="936104"/>
                <a:gridCol w="5112568"/>
              </a:tblGrid>
              <a:tr h="4752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Est.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Basis</a:t>
                      </a:r>
                      <a:endParaRPr lang="en-US" dirty="0"/>
                    </a:p>
                  </a:txBody>
                  <a:tcPr/>
                </a:tc>
              </a:tr>
              <a:tr h="47523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WACC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9.0%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Calculation</a:t>
                      </a:r>
                      <a:endParaRPr lang="en-US" dirty="0"/>
                    </a:p>
                  </a:txBody>
                  <a:tcPr/>
                </a:tc>
              </a:tr>
              <a:tr h="47523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Cost of Equity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CAPM</a:t>
                      </a:r>
                      <a:endParaRPr lang="en-US" dirty="0"/>
                    </a:p>
                  </a:txBody>
                  <a:tcPr/>
                </a:tc>
              </a:tr>
              <a:tr h="47523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Regression</a:t>
                      </a:r>
                      <a:r>
                        <a:rPr lang="en-US" altLang="zh-CN" baseline="0" dirty="0" smtClean="0"/>
                        <a:t> of ATHN to the Russell 2000 Index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47523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Risk free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Yield on U.S. 10-year T-Notes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47523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Equity</a:t>
                      </a:r>
                      <a:r>
                        <a:rPr lang="en-US" baseline="0" dirty="0" smtClean="0"/>
                        <a:t> risk premium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5.8%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Historical</a:t>
                      </a:r>
                      <a:r>
                        <a:rPr lang="en-US" altLang="zh-CN" baseline="0" dirty="0" smtClean="0"/>
                        <a:t> average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47523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of Debt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One-month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LIBOR + 1%</a:t>
                      </a:r>
                      <a:endParaRPr lang="en-US" altLang="zh-CN" baseline="0" dirty="0" smtClean="0"/>
                    </a:p>
                  </a:txBody>
                  <a:tcPr/>
                </a:tc>
              </a:tr>
              <a:tr h="47523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Debt/Equity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   Industry average</a:t>
                      </a:r>
                    </a:p>
                  </a:txBody>
                  <a:tcPr/>
                </a:tc>
              </a:tr>
              <a:tr h="47523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Marginal ta</a:t>
                      </a:r>
                      <a:r>
                        <a:rPr lang="en-US" b="1" baseline="0" dirty="0" smtClean="0"/>
                        <a:t>x rate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42.1%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Actual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47523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TV</a:t>
                      </a:r>
                      <a:r>
                        <a:rPr lang="en-US" b="1" baseline="0" dirty="0" smtClean="0"/>
                        <a:t> growth rate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2.7%</a:t>
                      </a:r>
                      <a:endParaRPr lang="zh-CN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   Projected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U.S. population growth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1"/>
          <p:cNvSpPr txBox="1">
            <a:spLocks/>
          </p:cNvSpPr>
          <p:nvPr/>
        </p:nvSpPr>
        <p:spPr>
          <a:xfrm>
            <a:off x="5796136" y="274638"/>
            <a:ext cx="289066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DCF Assumptions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390828" y="6093296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88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796136" y="274638"/>
            <a:ext cx="289066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Base Case DCF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8" name="Curved Left Arrow 7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437621" cy="35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3779912" y="3933056"/>
            <a:ext cx="648072" cy="3506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9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796136" y="274638"/>
            <a:ext cx="289066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Bull Case DCF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8" name="Curved Left Arrow 7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7" y="1196752"/>
            <a:ext cx="8196873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3795792" y="4005064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796136" y="274638"/>
            <a:ext cx="289066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Bear Case DCF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6" name="Curved Left Arrow 5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4" y="1195512"/>
            <a:ext cx="836764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3779912" y="4005064"/>
            <a:ext cx="57606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3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/>
          </p:cNvSpPr>
          <p:nvPr/>
        </p:nvSpPr>
        <p:spPr>
          <a:xfrm>
            <a:off x="5436096" y="274638"/>
            <a:ext cx="325070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>
                <a:solidFill>
                  <a:schemeClr val="bg1"/>
                </a:solidFill>
                <a:latin typeface="Times New Roman"/>
                <a:ea typeface="Times New Roman"/>
              </a:rPr>
              <a:t>Comparables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0768"/>
            <a:ext cx="5997472" cy="3109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18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060567"/>
              </p:ext>
            </p:extLst>
          </p:nvPr>
        </p:nvGraphicFramePr>
        <p:xfrm>
          <a:off x="174879" y="1628800"/>
          <a:ext cx="5765273" cy="3418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Isosceles Triangle 28"/>
          <p:cNvSpPr>
            <a:spLocks noChangeArrowheads="1"/>
          </p:cNvSpPr>
          <p:nvPr/>
        </p:nvSpPr>
        <p:spPr bwMode="auto">
          <a:xfrm rot="368235">
            <a:off x="4580860" y="2374989"/>
            <a:ext cx="991514" cy="931671"/>
          </a:xfrm>
          <a:prstGeom prst="triangle">
            <a:avLst>
              <a:gd name="adj" fmla="val 88237"/>
            </a:avLst>
          </a:prstGeom>
          <a:noFill/>
          <a:ln w="28575" algn="ctr">
            <a:solidFill>
              <a:srgbClr val="9BBB5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 smtClean="0"/>
              <a:t>Investment Recommendation</a:t>
            </a:r>
            <a:endParaRPr lang="en-US" sz="4000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CFA Institute Research Challenge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 smtClean="0">
                <a:solidFill>
                  <a:prstClr val="white">
                    <a:lumMod val="65000"/>
                  </a:prstClr>
                </a:solidFill>
              </a:rPr>
              <a:t>Drivers</a:t>
            </a:r>
            <a:endParaRPr lang="en-US" sz="16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4533900" y="1901678"/>
            <a:ext cx="19050" cy="2776002"/>
          </a:xfrm>
          <a:prstGeom prst="line">
            <a:avLst/>
          </a:prstGeom>
          <a:noFill/>
          <a:ln w="254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</p:cxnSp>
      <p:sp>
        <p:nvSpPr>
          <p:cNvPr id="30" name="TextBox 20"/>
          <p:cNvSpPr txBox="1"/>
          <p:nvPr/>
        </p:nvSpPr>
        <p:spPr bwMode="auto">
          <a:xfrm>
            <a:off x="5490930" y="2077421"/>
            <a:ext cx="588540" cy="219075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kern="0" dirty="0">
                <a:solidFill>
                  <a:srgbClr val="6585CF">
                    <a:lumMod val="20000"/>
                    <a:lumOff val="80000"/>
                  </a:srgbClr>
                </a:solidFill>
              </a:rPr>
              <a:t>$186</a:t>
            </a:r>
          </a:p>
        </p:txBody>
      </p:sp>
      <p:sp>
        <p:nvSpPr>
          <p:cNvPr id="31" name="TextBox 20"/>
          <p:cNvSpPr txBox="1"/>
          <p:nvPr/>
        </p:nvSpPr>
        <p:spPr bwMode="auto">
          <a:xfrm>
            <a:off x="5490930" y="2614230"/>
            <a:ext cx="595728" cy="219075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 smtClean="0">
                <a:solidFill>
                  <a:srgbClr val="FFC000"/>
                </a:solidFill>
              </a:rPr>
              <a:t>$162</a:t>
            </a:r>
            <a:endParaRPr lang="en-US" sz="1400" b="1" kern="0" dirty="0">
              <a:solidFill>
                <a:srgbClr val="FFC000"/>
              </a:solidFill>
            </a:endParaRPr>
          </a:p>
        </p:txBody>
      </p:sp>
      <p:sp>
        <p:nvSpPr>
          <p:cNvPr id="32" name="TextBox 22"/>
          <p:cNvSpPr txBox="1"/>
          <p:nvPr/>
        </p:nvSpPr>
        <p:spPr bwMode="auto">
          <a:xfrm>
            <a:off x="5490931" y="3119797"/>
            <a:ext cx="588539" cy="237195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kern="0" dirty="0" smtClean="0">
                <a:solidFill>
                  <a:srgbClr val="6585CF">
                    <a:lumMod val="20000"/>
                    <a:lumOff val="80000"/>
                  </a:srgbClr>
                </a:solidFill>
              </a:rPr>
              <a:t>$127</a:t>
            </a:r>
            <a:endParaRPr lang="en-US" sz="1400" kern="0" dirty="0">
              <a:solidFill>
                <a:srgbClr val="6585C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3024" y="1556791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</a:rPr>
              <a:t>$130</a:t>
            </a:r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28184" y="4077072"/>
            <a:ext cx="2736304" cy="64807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40704" y="3500532"/>
            <a:ext cx="2160240" cy="57654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00794" y="2978864"/>
            <a:ext cx="1656184" cy="52214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24830" y="2526393"/>
            <a:ext cx="1047570" cy="45899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08530" y="4216442"/>
            <a:ext cx="204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Epocrates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77983" y="3607747"/>
            <a:ext cx="143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Cross-Selling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62985" y="3066601"/>
            <a:ext cx="176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</a:rPr>
              <a:t>Enterprise Deals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65908" y="2571222"/>
            <a:ext cx="77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</a:rPr>
              <a:t>Cloud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20235160">
            <a:off x="6891628" y="3329031"/>
            <a:ext cx="1512167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C000"/>
                </a:solidFill>
              </a:rPr>
              <a:t>BUY</a:t>
            </a:r>
            <a:endParaRPr lang="en-US" sz="4400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0704" y="1901678"/>
            <a:ext cx="2232248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Upside </a:t>
            </a:r>
            <a:r>
              <a:rPr lang="en-US" b="1" dirty="0" smtClean="0">
                <a:solidFill>
                  <a:srgbClr val="FFC000"/>
                </a:solidFill>
              </a:rPr>
              <a:t>Potential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b="1" dirty="0" smtClean="0">
                <a:solidFill>
                  <a:srgbClr val="FFC000"/>
                </a:solidFill>
              </a:rPr>
              <a:t>22%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4525" y="4725144"/>
            <a:ext cx="675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</a:rPr>
              <a:t>Mar-14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 flipH="1">
            <a:off x="5254756" y="2356893"/>
            <a:ext cx="113536" cy="13310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0611" y="1556792"/>
            <a:ext cx="793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</a:rPr>
              <a:t>$176</a:t>
            </a:r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559671" y="2423444"/>
            <a:ext cx="742771" cy="707383"/>
          </a:xfrm>
          <a:custGeom>
            <a:avLst/>
            <a:gdLst>
              <a:gd name="connsiteX0" fmla="*/ 0 w 690880"/>
              <a:gd name="connsiteY0" fmla="*/ 548640 h 548640"/>
              <a:gd name="connsiteX1" fmla="*/ 111760 w 690880"/>
              <a:gd name="connsiteY1" fmla="*/ 508000 h 548640"/>
              <a:gd name="connsiteX2" fmla="*/ 172720 w 690880"/>
              <a:gd name="connsiteY2" fmla="*/ 497840 h 548640"/>
              <a:gd name="connsiteX3" fmla="*/ 182880 w 690880"/>
              <a:gd name="connsiteY3" fmla="*/ 467360 h 548640"/>
              <a:gd name="connsiteX4" fmla="*/ 254000 w 690880"/>
              <a:gd name="connsiteY4" fmla="*/ 436880 h 548640"/>
              <a:gd name="connsiteX5" fmla="*/ 274320 w 690880"/>
              <a:gd name="connsiteY5" fmla="*/ 406400 h 548640"/>
              <a:gd name="connsiteX6" fmla="*/ 284480 w 690880"/>
              <a:gd name="connsiteY6" fmla="*/ 345440 h 548640"/>
              <a:gd name="connsiteX7" fmla="*/ 314960 w 690880"/>
              <a:gd name="connsiteY7" fmla="*/ 335280 h 548640"/>
              <a:gd name="connsiteX8" fmla="*/ 386080 w 690880"/>
              <a:gd name="connsiteY8" fmla="*/ 325120 h 548640"/>
              <a:gd name="connsiteX9" fmla="*/ 426720 w 690880"/>
              <a:gd name="connsiteY9" fmla="*/ 233680 h 548640"/>
              <a:gd name="connsiteX10" fmla="*/ 457200 w 690880"/>
              <a:gd name="connsiteY10" fmla="*/ 223520 h 548640"/>
              <a:gd name="connsiteX11" fmla="*/ 548640 w 690880"/>
              <a:gd name="connsiteY11" fmla="*/ 213360 h 548640"/>
              <a:gd name="connsiteX12" fmla="*/ 579120 w 690880"/>
              <a:gd name="connsiteY12" fmla="*/ 193040 h 548640"/>
              <a:gd name="connsiteX13" fmla="*/ 589280 w 690880"/>
              <a:gd name="connsiteY13" fmla="*/ 162560 h 548640"/>
              <a:gd name="connsiteX14" fmla="*/ 599440 w 690880"/>
              <a:gd name="connsiteY14" fmla="*/ 60960 h 548640"/>
              <a:gd name="connsiteX15" fmla="*/ 660400 w 690880"/>
              <a:gd name="connsiteY15" fmla="*/ 40640 h 548640"/>
              <a:gd name="connsiteX16" fmla="*/ 690880 w 690880"/>
              <a:gd name="connsiteY16" fmla="*/ 30480 h 548640"/>
              <a:gd name="connsiteX17" fmla="*/ 690880 w 690880"/>
              <a:gd name="connsiteY17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90880" h="548640">
                <a:moveTo>
                  <a:pt x="0" y="548640"/>
                </a:moveTo>
                <a:cubicBezTo>
                  <a:pt x="23089" y="539404"/>
                  <a:pt x="89399" y="511727"/>
                  <a:pt x="111760" y="508000"/>
                </a:cubicBezTo>
                <a:lnTo>
                  <a:pt x="172720" y="497840"/>
                </a:lnTo>
                <a:cubicBezTo>
                  <a:pt x="176107" y="487680"/>
                  <a:pt x="176190" y="475723"/>
                  <a:pt x="182880" y="467360"/>
                </a:cubicBezTo>
                <a:cubicBezTo>
                  <a:pt x="200421" y="445434"/>
                  <a:pt x="229596" y="442981"/>
                  <a:pt x="254000" y="436880"/>
                </a:cubicBezTo>
                <a:cubicBezTo>
                  <a:pt x="260773" y="426720"/>
                  <a:pt x="270459" y="417984"/>
                  <a:pt x="274320" y="406400"/>
                </a:cubicBezTo>
                <a:cubicBezTo>
                  <a:pt x="280834" y="386857"/>
                  <a:pt x="274259" y="363326"/>
                  <a:pt x="284480" y="345440"/>
                </a:cubicBezTo>
                <a:cubicBezTo>
                  <a:pt x="289793" y="336141"/>
                  <a:pt x="304458" y="337380"/>
                  <a:pt x="314960" y="335280"/>
                </a:cubicBezTo>
                <a:cubicBezTo>
                  <a:pt x="338442" y="330584"/>
                  <a:pt x="362373" y="328507"/>
                  <a:pt x="386080" y="325120"/>
                </a:cubicBezTo>
                <a:cubicBezTo>
                  <a:pt x="392289" y="306493"/>
                  <a:pt x="404765" y="251244"/>
                  <a:pt x="426720" y="233680"/>
                </a:cubicBezTo>
                <a:cubicBezTo>
                  <a:pt x="435083" y="226990"/>
                  <a:pt x="446636" y="225281"/>
                  <a:pt x="457200" y="223520"/>
                </a:cubicBezTo>
                <a:cubicBezTo>
                  <a:pt x="487450" y="218478"/>
                  <a:pt x="518160" y="216747"/>
                  <a:pt x="548640" y="213360"/>
                </a:cubicBezTo>
                <a:cubicBezTo>
                  <a:pt x="558800" y="206587"/>
                  <a:pt x="571492" y="202575"/>
                  <a:pt x="579120" y="193040"/>
                </a:cubicBezTo>
                <a:cubicBezTo>
                  <a:pt x="585810" y="184677"/>
                  <a:pt x="587652" y="173145"/>
                  <a:pt x="589280" y="162560"/>
                </a:cubicBezTo>
                <a:cubicBezTo>
                  <a:pt x="594455" y="128920"/>
                  <a:pt x="582290" y="90359"/>
                  <a:pt x="599440" y="60960"/>
                </a:cubicBezTo>
                <a:cubicBezTo>
                  <a:pt x="610232" y="42459"/>
                  <a:pt x="640080" y="47413"/>
                  <a:pt x="660400" y="40640"/>
                </a:cubicBezTo>
                <a:cubicBezTo>
                  <a:pt x="670560" y="37253"/>
                  <a:pt x="690880" y="41190"/>
                  <a:pt x="690880" y="30480"/>
                </a:cubicBezTo>
                <a:lnTo>
                  <a:pt x="690880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20235160">
            <a:off x="6901889" y="3331390"/>
            <a:ext cx="1512167" cy="76944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C000"/>
                </a:solidFill>
              </a:rPr>
              <a:t>HOLD</a:t>
            </a:r>
            <a:endParaRPr lang="en-US" sz="4400" dirty="0">
              <a:solidFill>
                <a:srgbClr val="FFC000"/>
              </a:solidFill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Isosceles Triangle 33"/>
          <p:cNvSpPr>
            <a:spLocks noChangeArrowheads="1"/>
          </p:cNvSpPr>
          <p:nvPr/>
        </p:nvSpPr>
        <p:spPr bwMode="auto">
          <a:xfrm>
            <a:off x="4499992" y="2056884"/>
            <a:ext cx="958725" cy="1156092"/>
          </a:xfrm>
          <a:prstGeom prst="triangle">
            <a:avLst>
              <a:gd name="adj" fmla="val 100000"/>
            </a:avLst>
          </a:prstGeom>
          <a:noFill/>
          <a:ln w="28575" algn="ctr">
            <a:solidFill>
              <a:srgbClr val="9BBB5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TextBox 20"/>
          <p:cNvSpPr txBox="1"/>
          <p:nvPr/>
        </p:nvSpPr>
        <p:spPr bwMode="auto">
          <a:xfrm>
            <a:off x="5508104" y="1841773"/>
            <a:ext cx="588540" cy="219075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kern="0" dirty="0">
                <a:solidFill>
                  <a:srgbClr val="6585CF">
                    <a:lumMod val="20000"/>
                    <a:lumOff val="80000"/>
                  </a:srgbClr>
                </a:solidFill>
              </a:rPr>
              <a:t>$</a:t>
            </a:r>
            <a:r>
              <a:rPr lang="en-US" sz="1400" kern="0" dirty="0" smtClean="0">
                <a:solidFill>
                  <a:srgbClr val="6585CF">
                    <a:lumMod val="20000"/>
                    <a:lumOff val="80000"/>
                  </a:srgbClr>
                </a:solidFill>
              </a:rPr>
              <a:t>196</a:t>
            </a:r>
            <a:endParaRPr lang="en-US" sz="1400" kern="0" dirty="0">
              <a:solidFill>
                <a:srgbClr val="6585C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46" name="TextBox 20"/>
          <p:cNvSpPr txBox="1"/>
          <p:nvPr/>
        </p:nvSpPr>
        <p:spPr bwMode="auto">
          <a:xfrm>
            <a:off x="5508104" y="2417837"/>
            <a:ext cx="595728" cy="219075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 smtClean="0">
                <a:solidFill>
                  <a:srgbClr val="FFC000"/>
                </a:solidFill>
              </a:rPr>
              <a:t>$171</a:t>
            </a:r>
            <a:endParaRPr lang="en-US" sz="1400" b="1" kern="0" dirty="0">
              <a:solidFill>
                <a:srgbClr val="FFC000"/>
              </a:solidFill>
            </a:endParaRPr>
          </a:p>
        </p:txBody>
      </p:sp>
      <p:sp>
        <p:nvSpPr>
          <p:cNvPr id="47" name="TextBox 22"/>
          <p:cNvSpPr txBox="1"/>
          <p:nvPr/>
        </p:nvSpPr>
        <p:spPr bwMode="auto">
          <a:xfrm>
            <a:off x="5508104" y="3047789"/>
            <a:ext cx="588539" cy="237195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kern="0" dirty="0" smtClean="0">
                <a:solidFill>
                  <a:srgbClr val="6585CF">
                    <a:lumMod val="20000"/>
                    <a:lumOff val="80000"/>
                  </a:srgbClr>
                </a:solidFill>
              </a:rPr>
              <a:t>$139</a:t>
            </a:r>
            <a:endParaRPr lang="en-US" sz="1400" kern="0" dirty="0">
              <a:solidFill>
                <a:srgbClr val="6585CF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4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08195 -0.00069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4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  <p:bldP spid="3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3" grpId="0" animBg="1"/>
      <p:bldP spid="6" grpId="0" animBg="1"/>
      <p:bldP spid="6" grpId="1" animBg="1"/>
      <p:bldP spid="10" grpId="0"/>
      <p:bldP spid="44" grpId="0" animBg="1"/>
      <p:bldP spid="17" grpId="0"/>
      <p:bldP spid="4" grpId="0" animBg="1"/>
      <p:bldP spid="33" grpId="0" animBg="1"/>
      <p:bldP spid="34" grpId="0" animBg="1"/>
      <p:bldP spid="45" grpId="0"/>
      <p:bldP spid="46" grpId="0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/>
          </p:cNvSpPr>
          <p:nvPr/>
        </p:nvSpPr>
        <p:spPr>
          <a:xfrm>
            <a:off x="5508104" y="58614"/>
            <a:ext cx="325070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Comparable Companies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8" name="Curved Left Arrow 7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43273"/>
            <a:ext cx="8374857" cy="461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7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/>
          </p:cNvSpPr>
          <p:nvPr/>
        </p:nvSpPr>
        <p:spPr>
          <a:xfrm>
            <a:off x="5436096" y="274638"/>
            <a:ext cx="325070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IT Cost Reduction Model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300450"/>
              </p:ext>
            </p:extLst>
          </p:nvPr>
        </p:nvGraphicFramePr>
        <p:xfrm>
          <a:off x="827584" y="1397000"/>
          <a:ext cx="7840894" cy="3798823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4032448"/>
                <a:gridCol w="3808446"/>
              </a:tblGrid>
              <a:tr h="542689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Hospital</a:t>
                      </a:r>
                      <a:r>
                        <a:rPr lang="en-US" baseline="0" dirty="0" smtClean="0"/>
                        <a:t>  Medical Records Department Expense / Total Hospital Revenue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2689"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0.6% - 3.8%</a:t>
                      </a:r>
                      <a:endParaRPr lang="en-US" dirty="0"/>
                    </a:p>
                  </a:txBody>
                  <a:tcPr/>
                </a:tc>
              </a:tr>
              <a:tr h="542689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1.66%</a:t>
                      </a:r>
                      <a:endParaRPr lang="en-US" dirty="0"/>
                    </a:p>
                  </a:txBody>
                  <a:tcPr/>
                </a:tc>
              </a:tr>
              <a:tr h="542689">
                <a:tc gridSpan="2">
                  <a:txBody>
                    <a:bodyPr/>
                    <a:lstStyle/>
                    <a:p>
                      <a:r>
                        <a:rPr lang="en-US" sz="1800" b="1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AthenaClinicals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Pricing</a:t>
                      </a:r>
                      <a:endParaRPr lang="en-US" sz="1800" b="1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2689"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1% - 4%</a:t>
                      </a:r>
                      <a:endParaRPr lang="en-US" dirty="0"/>
                    </a:p>
                  </a:txBody>
                  <a:tcPr/>
                </a:tc>
              </a:tr>
              <a:tr h="542689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r>
                        <a:rPr lang="en-US" baseline="0" dirty="0" smtClean="0"/>
                        <a:t> for large hospitals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1%</a:t>
                      </a:r>
                      <a:endParaRPr lang="en-US" dirty="0"/>
                    </a:p>
                  </a:txBody>
                  <a:tcPr/>
                </a:tc>
              </a:tr>
              <a:tr h="542689">
                <a:tc>
                  <a:txBody>
                    <a:bodyPr/>
                    <a:lstStyle/>
                    <a:p>
                      <a:r>
                        <a:rPr lang="en-US" dirty="0" smtClean="0"/>
                        <a:t>IT cost</a:t>
                      </a:r>
                      <a:r>
                        <a:rPr lang="en-US" baseline="0" dirty="0" smtClean="0"/>
                        <a:t>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9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rved Left Arrow 6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542338"/>
              </p:ext>
            </p:extLst>
          </p:nvPr>
        </p:nvGraphicFramePr>
        <p:xfrm>
          <a:off x="1115616" y="1268760"/>
          <a:ext cx="6984778" cy="4145183"/>
        </p:xfrm>
        <a:graphic>
          <a:graphicData uri="http://schemas.openxmlformats.org/drawingml/2006/table">
            <a:tbl>
              <a:tblPr/>
              <a:tblGrid>
                <a:gridCol w="2240138"/>
                <a:gridCol w="1238337"/>
                <a:gridCol w="1502700"/>
                <a:gridCol w="2003603"/>
              </a:tblGrid>
              <a:tr h="36003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Cushion </a:t>
                      </a:r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for Bargaining Power Decrease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46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3Q13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3Q15E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Physicians using </a:t>
                      </a:r>
                    </a:p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all 3 </a:t>
                      </a: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products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288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Communicator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51%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83%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88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Clinicals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34%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73%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304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Collector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319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Price range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Average Price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288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Communicator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1% - 2%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1.5%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88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Clinicals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1% - 4%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2.5%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304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Collector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2% - 8%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5.0%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31931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Cushion for bargain power decrease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Rev./Collection–Physician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6.6%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8.1%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9.0%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319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Cushion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1.5%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2.4%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Assumptions: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Every physician </a:t>
                      </a:r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uses </a:t>
                      </a:r>
                      <a:r>
                        <a:rPr lang="en-US" sz="14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AthenaCollector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1"/>
          <p:cNvSpPr txBox="1">
            <a:spLocks/>
          </p:cNvSpPr>
          <p:nvPr/>
        </p:nvSpPr>
        <p:spPr>
          <a:xfrm>
            <a:off x="5452576" y="278230"/>
            <a:ext cx="325070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Revenue/Physician Cushion</a:t>
            </a:r>
            <a:endParaRPr 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6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 txBox="1">
            <a:spLocks/>
          </p:cNvSpPr>
          <p:nvPr/>
        </p:nvSpPr>
        <p:spPr>
          <a:xfrm>
            <a:off x="3059832" y="274638"/>
            <a:ext cx="5626968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Comparables - Rationale for Weights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641025"/>
              </p:ext>
            </p:extLst>
          </p:nvPr>
        </p:nvGraphicFramePr>
        <p:xfrm>
          <a:off x="467544" y="1124744"/>
          <a:ext cx="2318436" cy="216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54340"/>
                <a:gridCol w="864096"/>
              </a:tblGrid>
              <a:tr h="7200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Weights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2008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800" dirty="0" smtClean="0"/>
                        <a:t>Cloud-based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80%</a:t>
                      </a:r>
                      <a:endParaRPr lang="en-US" sz="1800" dirty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Server-based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20%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540596"/>
              </p:ext>
            </p:extLst>
          </p:nvPr>
        </p:nvGraphicFramePr>
        <p:xfrm>
          <a:off x="3059832" y="1124744"/>
          <a:ext cx="5680653" cy="2194560"/>
        </p:xfrm>
        <a:graphic>
          <a:graphicData uri="http://schemas.openxmlformats.org/drawingml/2006/table">
            <a:tbl>
              <a:tblPr/>
              <a:tblGrid>
                <a:gridCol w="1255256"/>
                <a:gridCol w="771009"/>
                <a:gridCol w="430605"/>
                <a:gridCol w="686681"/>
                <a:gridCol w="686681"/>
                <a:gridCol w="768303"/>
                <a:gridCol w="1082118"/>
              </a:tblGrid>
              <a:tr h="2700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Name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Mkt. Cap.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PEG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Rev g 2013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Rev g </a:t>
                      </a:r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2012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Rev g 2011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Op. Margin 2012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2933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ATHN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       </a:t>
                      </a:r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6,502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6.2</a:t>
                      </a:r>
                      <a:endParaRPr lang="en-US" sz="1800" b="0" i="0" u="none" strike="noStrike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41%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30%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32%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8%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Cloud-based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       </a:t>
                      </a:r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4,107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7.7</a:t>
                      </a:r>
                      <a:endParaRPr lang="en-US" sz="1800" b="0" i="0" u="none" strike="noStrike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29%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28%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32%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4%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Server-based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       </a:t>
                      </a:r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40,212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2.8</a:t>
                      </a:r>
                      <a:endParaRPr lang="en-US" sz="1800" b="0" i="0" u="none" strike="noStrike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4%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17%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12%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207280"/>
              </p:ext>
            </p:extLst>
          </p:nvPr>
        </p:nvGraphicFramePr>
        <p:xfrm>
          <a:off x="395536" y="3645024"/>
          <a:ext cx="8291264" cy="20162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91264"/>
              </a:tblGrid>
              <a:tr h="3962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Rationale</a:t>
                      </a:r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Server-based firms</a:t>
                      </a:r>
                      <a:r>
                        <a:rPr lang="en-US" baseline="0" dirty="0" smtClean="0"/>
                        <a:t> have a different business model – e.g. pay up-front for servers, software, and support</a:t>
                      </a:r>
                      <a:endParaRPr lang="en-US" dirty="0"/>
                    </a:p>
                  </a:txBody>
                  <a:tcPr/>
                </a:tc>
              </a:tr>
              <a:tr h="431686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Cloud-based</a:t>
                      </a:r>
                      <a:r>
                        <a:rPr lang="en-US" baseline="0" dirty="0" smtClean="0"/>
                        <a:t> firms (</a:t>
                      </a:r>
                      <a:r>
                        <a:rPr lang="en-US" baseline="0" dirty="0" err="1" smtClean="0"/>
                        <a:t>SaaS</a:t>
                      </a:r>
                      <a:r>
                        <a:rPr lang="en-US" baseline="0" dirty="0" smtClean="0"/>
                        <a:t>) are in a similar development stage no matter the industry</a:t>
                      </a:r>
                      <a:endParaRPr lang="en-US" dirty="0"/>
                    </a:p>
                  </a:txBody>
                  <a:tcPr/>
                </a:tc>
              </a:tr>
              <a:tr h="548233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Server-based weights</a:t>
                      </a:r>
                      <a:r>
                        <a:rPr lang="en-US" baseline="0" dirty="0" smtClean="0"/>
                        <a:t>  keep market characteristics and are conservative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73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 txBox="1">
            <a:spLocks/>
          </p:cNvSpPr>
          <p:nvPr/>
        </p:nvSpPr>
        <p:spPr>
          <a:xfrm>
            <a:off x="3203848" y="274638"/>
            <a:ext cx="5482952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Rationale for Valuation Weights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2753"/>
              </p:ext>
            </p:extLst>
          </p:nvPr>
        </p:nvGraphicFramePr>
        <p:xfrm>
          <a:off x="515407" y="1556792"/>
          <a:ext cx="8184217" cy="3312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072"/>
                <a:gridCol w="1067279"/>
                <a:gridCol w="4388866"/>
              </a:tblGrid>
              <a:tr h="5361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Valuation Method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Rationale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9254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factors driving</a:t>
                      </a:r>
                      <a:r>
                        <a:rPr lang="en-US" baseline="0" dirty="0" smtClean="0"/>
                        <a:t> cash flows are considered</a:t>
                      </a:r>
                      <a:endParaRPr lang="en-US" dirty="0"/>
                    </a:p>
                  </a:txBody>
                  <a:tcPr anchor="ctr"/>
                </a:tc>
              </a:tr>
              <a:tr h="9254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Multiples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Considers competitor</a:t>
                      </a:r>
                      <a:r>
                        <a:rPr lang="en-US" baseline="0" dirty="0" smtClean="0"/>
                        <a:t> business models yet reflects differences in development stage</a:t>
                      </a:r>
                      <a:endParaRPr lang="en-US" dirty="0"/>
                    </a:p>
                  </a:txBody>
                  <a:tcPr anchor="ctr"/>
                </a:tc>
              </a:tr>
              <a:tr h="9254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Bootstrap Simulation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Quantifies revenue volatility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96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/>
          </p:cNvSpPr>
          <p:nvPr/>
        </p:nvSpPr>
        <p:spPr>
          <a:xfrm>
            <a:off x="4793196" y="274638"/>
            <a:ext cx="389360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New Bootstrap Simulation Result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7" name="Curved Left Arrow 6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60885"/>
              </p:ext>
            </p:extLst>
          </p:nvPr>
        </p:nvGraphicFramePr>
        <p:xfrm>
          <a:off x="539550" y="1196752"/>
          <a:ext cx="8208913" cy="2232248"/>
        </p:xfrm>
        <a:graphic>
          <a:graphicData uri="http://schemas.openxmlformats.org/drawingml/2006/table">
            <a:tbl>
              <a:tblPr firstRow="1" firstCol="1" bandRow="1"/>
              <a:tblGrid>
                <a:gridCol w="1047797"/>
                <a:gridCol w="693810"/>
                <a:gridCol w="693810"/>
                <a:gridCol w="711510"/>
                <a:gridCol w="711510"/>
                <a:gridCol w="711510"/>
                <a:gridCol w="711510"/>
                <a:gridCol w="711510"/>
                <a:gridCol w="711510"/>
                <a:gridCol w="711510"/>
                <a:gridCol w="792926"/>
              </a:tblGrid>
              <a:tr h="354657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Bootstrap Simulation of Annual Revenue for 2013 - 2022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72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2014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2015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2016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2017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2018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2019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2020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2021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2022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2023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458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Mean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853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1,249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1,745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2,387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3,259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4,413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5,975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8,087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10,945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14,821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58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Median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853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1,249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1,745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2,386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3,255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4,410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5,969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8,076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10,926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14,785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5424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5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th</a:t>
                      </a:r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 percentile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824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1,190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1,645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2,229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3,021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4,060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5,453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7,339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9,877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13,300 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08159"/>
              </p:ext>
            </p:extLst>
          </p:nvPr>
        </p:nvGraphicFramePr>
        <p:xfrm>
          <a:off x="2483768" y="3737352"/>
          <a:ext cx="4176464" cy="1463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120"/>
                <a:gridCol w="3096344"/>
              </a:tblGrid>
              <a:tr h="27432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 Target Price/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</a:t>
                      </a:r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59731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5th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37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 txBox="1">
            <a:spLocks/>
          </p:cNvSpPr>
          <p:nvPr/>
        </p:nvSpPr>
        <p:spPr>
          <a:xfrm>
            <a:off x="5220072" y="274638"/>
            <a:ext cx="3466728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EPOC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40768"/>
            <a:ext cx="871296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</a:rPr>
              <a:t>Increased Awareness:</a:t>
            </a:r>
          </a:p>
          <a:p>
            <a:endParaRPr lang="en-US" dirty="0" smtClean="0"/>
          </a:p>
          <a:p>
            <a:r>
              <a:rPr lang="en-US" sz="3200" dirty="0" smtClean="0"/>
              <a:t>Among physicians -  up from </a:t>
            </a:r>
            <a:r>
              <a:rPr lang="en-US" sz="3200" dirty="0" smtClean="0">
                <a:solidFill>
                  <a:srgbClr val="FFC000"/>
                </a:solidFill>
              </a:rPr>
              <a:t>31% to 39%</a:t>
            </a:r>
          </a:p>
          <a:p>
            <a:endParaRPr lang="en-US" sz="3200" dirty="0"/>
          </a:p>
          <a:p>
            <a:r>
              <a:rPr lang="en-US" sz="3200" dirty="0" smtClean="0"/>
              <a:t>Among healthcare executives - up from </a:t>
            </a:r>
            <a:r>
              <a:rPr lang="en-US" sz="3200" dirty="0" smtClean="0">
                <a:solidFill>
                  <a:srgbClr val="FFC000"/>
                </a:solidFill>
              </a:rPr>
              <a:t>35% to 44% </a:t>
            </a:r>
          </a:p>
        </p:txBody>
      </p:sp>
    </p:spTree>
    <p:extLst>
      <p:ext uri="{BB962C8B-B14F-4D97-AF65-F5344CB8AC3E}">
        <p14:creationId xmlns:p14="http://schemas.microsoft.com/office/powerpoint/2010/main" val="341989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66" y="1052736"/>
            <a:ext cx="7462911" cy="5191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"/>
          <p:cNvSpPr txBox="1">
            <a:spLocks/>
          </p:cNvSpPr>
          <p:nvPr/>
        </p:nvSpPr>
        <p:spPr>
          <a:xfrm>
            <a:off x="5220072" y="274638"/>
            <a:ext cx="3466728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ea typeface="Times New Roman"/>
              </a:rPr>
              <a:t>Enterprise Accounts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470776" y="6229305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8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/>
          </p:cNvSpPr>
          <p:nvPr/>
        </p:nvSpPr>
        <p:spPr>
          <a:xfrm>
            <a:off x="3419872" y="423248"/>
            <a:ext cx="5344760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Advantages of Cloud-Based Technology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1124744"/>
            <a:ext cx="8424936" cy="5165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en-US" u="sng" dirty="0" smtClean="0">
                <a:solidFill>
                  <a:srgbClr val="FFC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Lower </a:t>
            </a:r>
            <a:r>
              <a:rPr lang="en-US" u="sng" dirty="0">
                <a:solidFill>
                  <a:srgbClr val="FFC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Capital </a:t>
            </a:r>
            <a:r>
              <a:rPr lang="en-US" u="sng" dirty="0" smtClean="0">
                <a:solidFill>
                  <a:srgbClr val="FFC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Costs</a:t>
            </a:r>
          </a:p>
          <a:p>
            <a:pPr>
              <a:lnSpc>
                <a:spcPts val="1650"/>
              </a:lnSpc>
            </a:pPr>
            <a:endParaRPr lang="en-US" u="sng" dirty="0" smtClean="0">
              <a:solidFill>
                <a:srgbClr val="FFC000"/>
              </a:solidFill>
              <a:latin typeface="Verdan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Clients avoid </a:t>
            </a:r>
            <a:r>
              <a:rPr lang="en-US" dirty="0">
                <a:latin typeface="Verdana" panose="020B0604030504040204" pitchFamily="34" charset="0"/>
                <a:ea typeface="Times New Roman" panose="02020603050405020304" pitchFamily="18" charset="0"/>
              </a:rPr>
              <a:t>large up-front </a:t>
            </a: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IT investments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latin typeface="Verdan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US" u="sng" dirty="0" smtClean="0">
                <a:solidFill>
                  <a:srgbClr val="FFC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Fast Implementation</a:t>
            </a:r>
          </a:p>
          <a:p>
            <a:pPr>
              <a:lnSpc>
                <a:spcPts val="1650"/>
              </a:lnSpc>
            </a:pPr>
            <a:endParaRPr lang="en-US" u="sng" dirty="0" smtClean="0">
              <a:solidFill>
                <a:srgbClr val="FFC000"/>
              </a:solidFill>
              <a:latin typeface="Verdan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All that is required is internet service; faster access to stimulus funds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endParaRPr lang="en-US" dirty="0">
              <a:latin typeface="Verdan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US" u="sng" dirty="0" smtClean="0">
                <a:solidFill>
                  <a:srgbClr val="FFC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Off-Loads </a:t>
            </a:r>
            <a:r>
              <a:rPr lang="en-US" u="sng" dirty="0">
                <a:solidFill>
                  <a:srgbClr val="FFC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Security </a:t>
            </a:r>
            <a:r>
              <a:rPr lang="en-US" u="sng" dirty="0" smtClean="0">
                <a:solidFill>
                  <a:srgbClr val="FFC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Risks</a:t>
            </a:r>
          </a:p>
          <a:p>
            <a:pPr>
              <a:lnSpc>
                <a:spcPts val="1650"/>
              </a:lnSpc>
            </a:pPr>
            <a:endParaRPr lang="en-US" u="sng" dirty="0" smtClean="0">
              <a:solidFill>
                <a:srgbClr val="FFC000"/>
              </a:solidFill>
              <a:latin typeface="Verdan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US" dirty="0">
                <a:latin typeface="Verdana" panose="020B0604030504040204" pitchFamily="34" charset="0"/>
                <a:ea typeface="Times New Roman" panose="02020603050405020304" pitchFamily="18" charset="0"/>
              </a:rPr>
              <a:t>A</a:t>
            </a: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voids building </a:t>
            </a:r>
            <a:r>
              <a:rPr lang="en-US" dirty="0">
                <a:latin typeface="Verdana" panose="020B0604030504040204" pitchFamily="34" charset="0"/>
                <a:ea typeface="Times New Roman" panose="02020603050405020304" pitchFamily="18" charset="0"/>
              </a:rPr>
              <a:t>a complex firewall </a:t>
            </a: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and staffing its monitoring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endParaRPr lang="en-US" dirty="0">
              <a:latin typeface="Verdan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US" u="sng" dirty="0" smtClean="0">
                <a:solidFill>
                  <a:srgbClr val="FFC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Virtual Redundancy</a:t>
            </a:r>
          </a:p>
          <a:p>
            <a:pPr>
              <a:lnSpc>
                <a:spcPts val="1650"/>
              </a:lnSpc>
            </a:pPr>
            <a:endParaRPr lang="en-US" dirty="0">
              <a:latin typeface="Verdan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Data is stored virtually in </a:t>
            </a:r>
            <a:r>
              <a:rPr lang="en-US" dirty="0">
                <a:latin typeface="Verdana" panose="020B0604030504040204" pitchFamily="34" charset="0"/>
                <a:ea typeface="Times New Roman" panose="02020603050405020304" pitchFamily="18" charset="0"/>
              </a:rPr>
              <a:t>servers spread across </a:t>
            </a: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many locations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endParaRPr lang="en-US" dirty="0">
              <a:latin typeface="Verdan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US" u="sng" dirty="0" smtClean="0">
                <a:solidFill>
                  <a:srgbClr val="FFC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Disaster Recovery</a:t>
            </a:r>
          </a:p>
          <a:p>
            <a:pPr>
              <a:lnSpc>
                <a:spcPts val="1650"/>
              </a:lnSpc>
            </a:pPr>
            <a:endParaRPr lang="en-US" dirty="0">
              <a:solidFill>
                <a:srgbClr val="FFC000"/>
              </a:solidFill>
              <a:latin typeface="Verdan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Vendors are fully staffed 24/7, </a:t>
            </a:r>
            <a:r>
              <a:rPr lang="en-US" dirty="0">
                <a:latin typeface="Verdana" panose="020B0604030504040204" pitchFamily="34" charset="0"/>
                <a:ea typeface="Times New Roman" panose="02020603050405020304" pitchFamily="18" charset="0"/>
              </a:rPr>
              <a:t>so more resources </a:t>
            </a: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are available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endParaRPr lang="en-US" dirty="0">
              <a:latin typeface="Verdan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US" u="sng" dirty="0" smtClean="0">
                <a:solidFill>
                  <a:srgbClr val="FFC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Performance</a:t>
            </a:r>
          </a:p>
          <a:p>
            <a:pPr>
              <a:lnSpc>
                <a:spcPts val="1650"/>
              </a:lnSpc>
            </a:pPr>
            <a:endParaRPr lang="en-US" dirty="0" smtClean="0">
              <a:latin typeface="Verdan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ts val="1650"/>
              </a:lnSpc>
            </a:pP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Vendors guarantee </a:t>
            </a:r>
            <a:r>
              <a:rPr lang="en-US" dirty="0">
                <a:latin typeface="Verdana" panose="020B0604030504040204" pitchFamily="34" charset="0"/>
                <a:ea typeface="Times New Roman" panose="02020603050405020304" pitchFamily="18" charset="0"/>
              </a:rPr>
              <a:t>response </a:t>
            </a: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times; the </a:t>
            </a:r>
            <a:r>
              <a:rPr lang="en-US" dirty="0">
                <a:latin typeface="Verdana" panose="020B0604030504040204" pitchFamily="34" charset="0"/>
                <a:ea typeface="Times New Roman" panose="02020603050405020304" pitchFamily="18" charset="0"/>
              </a:rPr>
              <a:t>best </a:t>
            </a:r>
            <a:r>
              <a:rPr lang="en-US" dirty="0" smtClean="0">
                <a:latin typeface="Verdana" panose="020B0604030504040204" pitchFamily="34" charset="0"/>
                <a:ea typeface="Times New Roman" panose="02020603050405020304" pitchFamily="18" charset="0"/>
              </a:rPr>
              <a:t>offer financial guarantees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611569" y="6165304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27866"/>
            <a:ext cx="2592288" cy="198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59" y="1488488"/>
            <a:ext cx="6173308" cy="163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458" y="3301323"/>
            <a:ext cx="6139209" cy="308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Affordable Care Act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6" name="Curved Left Arrow 5">
            <a:hlinkClick r:id="rId5" action="ppaction://hlinksldjump"/>
          </p:cNvPr>
          <p:cNvSpPr/>
          <p:nvPr/>
        </p:nvSpPr>
        <p:spPr>
          <a:xfrm>
            <a:off x="8611569" y="6353944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8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416556" y="1831464"/>
            <a:ext cx="4536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lvl="1" indent="-284163">
              <a:buFont typeface="Arial" panose="020B0604020202020204" pitchFamily="34" charset="0"/>
              <a:buChar char="•"/>
            </a:pPr>
            <a:r>
              <a:rPr lang="en-US" sz="2800" dirty="0" smtClean="0"/>
              <a:t>Billing Manager</a:t>
            </a:r>
          </a:p>
          <a:p>
            <a:pPr marL="284163" lvl="1" indent="-284163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4163" lvl="1" indent="-284163">
              <a:buFont typeface="Arial" panose="020B0604020202020204" pitchFamily="34" charset="0"/>
              <a:buChar char="•"/>
            </a:pPr>
            <a:r>
              <a:rPr lang="en-US" sz="2800" dirty="0" smtClean="0"/>
              <a:t>Pay-for-Performance</a:t>
            </a:r>
            <a:r>
              <a:rPr lang="en-US" sz="2800" dirty="0"/>
              <a:t>: ATHN gets paid ONLY if physician collects</a:t>
            </a:r>
            <a:endParaRPr lang="en-US" sz="28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387872" y="1844824"/>
            <a:ext cx="45365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2pPr marL="284163" lvl="1" indent="-284163">
              <a:buFont typeface="Arial" panose="020B0604020202020204" pitchFamily="34" charset="0"/>
              <a:buChar char="•"/>
              <a:defRPr sz="2800"/>
            </a:lvl2pPr>
          </a:lstStyle>
          <a:p>
            <a:pPr lvl="1"/>
            <a:r>
              <a:rPr lang="en-US" dirty="0"/>
              <a:t>Puts health records in the cloud for universal </a:t>
            </a:r>
            <a:r>
              <a:rPr lang="en-US" dirty="0" smtClean="0"/>
              <a:t>access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Exceeds </a:t>
            </a:r>
            <a:r>
              <a:rPr lang="en-US" dirty="0"/>
              <a:t>government </a:t>
            </a:r>
            <a:r>
              <a:rPr lang="en-US" dirty="0" smtClean="0"/>
              <a:t>regulations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2800" dirty="0" smtClean="0"/>
              <a:t>Shifts </a:t>
            </a:r>
            <a:r>
              <a:rPr lang="en-US" sz="2800" dirty="0"/>
              <a:t>interface to mobile platforms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14016" y="1808366"/>
            <a:ext cx="45365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2pPr marL="284163" lvl="1" indent="-284163">
              <a:buFont typeface="Arial" panose="020B0604020202020204" pitchFamily="34" charset="0"/>
              <a:buChar char="•"/>
              <a:defRPr sz="2800"/>
            </a:lvl2pPr>
          </a:lstStyle>
          <a:p>
            <a:pPr lvl="1"/>
            <a:r>
              <a:rPr lang="en-US" dirty="0"/>
              <a:t>Optimizes patient scheduling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Alerts </a:t>
            </a:r>
            <a:r>
              <a:rPr lang="en-US" dirty="0"/>
              <a:t>patients of visits, referrals, and results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2800" dirty="0" smtClean="0"/>
              <a:t>Allows </a:t>
            </a:r>
            <a:r>
              <a:rPr lang="en-US" sz="2800" dirty="0"/>
              <a:t>for virtual consults (e-visits)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4800" y="4293096"/>
            <a:ext cx="95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</a:rPr>
              <a:t>Clinicals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6857" y="1597442"/>
            <a:ext cx="1758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</a:rPr>
              <a:t>Communicator</a:t>
            </a:r>
            <a:endParaRPr lang="en-US" sz="2000" b="1" dirty="0">
              <a:solidFill>
                <a:prstClr val="white"/>
              </a:solidFill>
            </a:endParaRPr>
          </a:p>
        </p:txBody>
      </p:sp>
      <p:graphicFrame>
        <p:nvGraphicFramePr>
          <p:cNvPr id="2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0709093"/>
              </p:ext>
            </p:extLst>
          </p:nvPr>
        </p:nvGraphicFramePr>
        <p:xfrm>
          <a:off x="33892" y="980728"/>
          <a:ext cx="4682124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6206094"/>
              </p:ext>
            </p:extLst>
          </p:nvPr>
        </p:nvGraphicFramePr>
        <p:xfrm>
          <a:off x="25867" y="1124744"/>
          <a:ext cx="4716016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577671"/>
              </p:ext>
            </p:extLst>
          </p:nvPr>
        </p:nvGraphicFramePr>
        <p:xfrm>
          <a:off x="0" y="836712"/>
          <a:ext cx="4800599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055206"/>
              </p:ext>
            </p:extLst>
          </p:nvPr>
        </p:nvGraphicFramePr>
        <p:xfrm>
          <a:off x="131441" y="1268760"/>
          <a:ext cx="4800599" cy="401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982573"/>
              </p:ext>
            </p:extLst>
          </p:nvPr>
        </p:nvGraphicFramePr>
        <p:xfrm>
          <a:off x="-16099" y="1803782"/>
          <a:ext cx="4800599" cy="3353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 smtClean="0"/>
              <a:t>Company Overview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7784" y="4221088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</a:rPr>
              <a:t>Collector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Company Overview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 smtClean="0">
                <a:solidFill>
                  <a:prstClr val="white">
                    <a:lumMod val="65000"/>
                  </a:prstClr>
                </a:solidFill>
              </a:rPr>
              <a:t>Drivers</a:t>
            </a:r>
            <a:endParaRPr lang="en-US" sz="16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33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CFA Institute Research Challenge</a:t>
            </a:r>
            <a:endParaRPr lang="en-US" dirty="0"/>
          </a:p>
        </p:txBody>
      </p:sp>
      <p:sp>
        <p:nvSpPr>
          <p:cNvPr id="34" name="Rectangle 33">
            <a:hlinkClick r:id="rId7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0" y="1997552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err="1" smtClean="0"/>
              <a:t>SaaS</a:t>
            </a:r>
            <a:r>
              <a:rPr lang="en-US" sz="2800" dirty="0" smtClean="0"/>
              <a:t> eliminates upfront IT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738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7" grpId="0"/>
      <p:bldP spid="37" grpId="1"/>
      <p:bldP spid="36" grpId="0"/>
      <p:bldP spid="36" grpId="1"/>
      <p:bldP spid="27" grpId="0"/>
      <p:bldP spid="10" grpId="0"/>
      <p:bldGraphic spid="20" grpId="0">
        <p:bldAsOne/>
      </p:bldGraphic>
      <p:bldGraphic spid="24" grpId="0">
        <p:bldAsOne/>
      </p:bldGraphic>
      <p:bldGraphic spid="9" grpId="0">
        <p:bldAsOne/>
      </p:bldGraphic>
      <p:bldP spid="22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/>
          </p:cNvSpPr>
          <p:nvPr/>
        </p:nvSpPr>
        <p:spPr>
          <a:xfrm>
            <a:off x="5220072" y="274638"/>
            <a:ext cx="3466728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ATHN SWOT Analysis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23" y="980728"/>
            <a:ext cx="5815227" cy="559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3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3575411"/>
              </p:ext>
            </p:extLst>
          </p:nvPr>
        </p:nvGraphicFramePr>
        <p:xfrm>
          <a:off x="-152400" y="2045733"/>
          <a:ext cx="4038600" cy="2895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152400" y="129539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u="sng" dirty="0" smtClean="0"/>
              <a:t>Competitive Positioning of ATHN</a:t>
            </a:r>
            <a:endParaRPr lang="en-US" dirty="0"/>
          </a:p>
          <a:p>
            <a:r>
              <a:rPr lang="en-US" i="1" dirty="0"/>
              <a:t>(1-lowest intensity to 5 – highest intensity)        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3400" y="1680085"/>
            <a:ext cx="328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Healthcare IT Characteristics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58808" y="2286000"/>
            <a:ext cx="2123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High Competition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8808" y="2743200"/>
            <a:ext cx="235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Rising entry barriers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8808" y="3200400"/>
            <a:ext cx="440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Low but rising bargaining power of buyers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58808" y="3712346"/>
            <a:ext cx="480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Threat of substitutes has dropped significantly</a:t>
            </a:r>
          </a:p>
        </p:txBody>
      </p:sp>
      <p:sp>
        <p:nvSpPr>
          <p:cNvPr id="17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Times New Roman"/>
              </a:rPr>
              <a:t>Industry Analysis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Curved Left Arrow 17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7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 txBox="1">
            <a:spLocks/>
          </p:cNvSpPr>
          <p:nvPr/>
        </p:nvSpPr>
        <p:spPr>
          <a:xfrm>
            <a:off x="5076056" y="19858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Board of Directors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925081"/>
              </p:ext>
            </p:extLst>
          </p:nvPr>
        </p:nvGraphicFramePr>
        <p:xfrm>
          <a:off x="251520" y="836712"/>
          <a:ext cx="8568952" cy="5763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Document" r:id="rId4" imgW="8380813" imgH="7157606" progId="Word.Document.12">
                  <p:embed/>
                </p:oleObj>
              </mc:Choice>
              <mc:Fallback>
                <p:oleObj name="Document" r:id="rId4" imgW="8380813" imgH="71576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836712"/>
                        <a:ext cx="8568952" cy="5763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urved Left Arrow 10">
            <a:hlinkClick r:id="rId6" action="ppaction://hlinksldjump"/>
          </p:cNvPr>
          <p:cNvSpPr/>
          <p:nvPr/>
        </p:nvSpPr>
        <p:spPr>
          <a:xfrm>
            <a:off x="8470776" y="6216952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4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4139952" y="274638"/>
            <a:ext cx="4546848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Compensation of Management Team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6" name="Curved Left Arrow 5">
            <a:hlinkClick r:id="rId2" action="ppaction://hlinksldjump"/>
          </p:cNvPr>
          <p:cNvSpPr/>
          <p:nvPr/>
        </p:nvSpPr>
        <p:spPr>
          <a:xfrm>
            <a:off x="8470776" y="6217840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5"/>
          <a:stretch/>
        </p:blipFill>
        <p:spPr bwMode="auto">
          <a:xfrm>
            <a:off x="225264" y="908720"/>
            <a:ext cx="8091151" cy="56886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6582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Ownership</a:t>
            </a:r>
            <a:r>
              <a:rPr lang="en-US" sz="2400" b="1" dirty="0" smtClean="0">
                <a:solidFill>
                  <a:srgbClr val="FFC000"/>
                </a:solidFill>
                <a:latin typeface="Times New Roman"/>
              </a:rPr>
              <a:t> 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338" y="3036985"/>
            <a:ext cx="4835090" cy="339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urved Left Arrow 7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21" y="1124744"/>
            <a:ext cx="8786167" cy="172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661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Survey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6044143"/>
              </p:ext>
            </p:extLst>
          </p:nvPr>
        </p:nvGraphicFramePr>
        <p:xfrm>
          <a:off x="971600" y="1196752"/>
          <a:ext cx="7480854" cy="4320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Survey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0849841"/>
              </p:ext>
            </p:extLst>
          </p:nvPr>
        </p:nvGraphicFramePr>
        <p:xfrm>
          <a:off x="1619672" y="1556792"/>
          <a:ext cx="640871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49280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6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Survey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717266"/>
              </p:ext>
            </p:extLst>
          </p:nvPr>
        </p:nvGraphicFramePr>
        <p:xfrm>
          <a:off x="827584" y="1412776"/>
          <a:ext cx="7560840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Survey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430935"/>
              </p:ext>
            </p:extLst>
          </p:nvPr>
        </p:nvGraphicFramePr>
        <p:xfrm>
          <a:off x="1115616" y="1772816"/>
          <a:ext cx="7056785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Times New Roman"/>
              </a:rPr>
              <a:t>Survey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901484"/>
              </p:ext>
            </p:extLst>
          </p:nvPr>
        </p:nvGraphicFramePr>
        <p:xfrm>
          <a:off x="179512" y="1628800"/>
          <a:ext cx="8640960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42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094306"/>
              </p:ext>
            </p:extLst>
          </p:nvPr>
        </p:nvGraphicFramePr>
        <p:xfrm>
          <a:off x="495428" y="1052736"/>
          <a:ext cx="8253035" cy="475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1500" y="2286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4000" dirty="0" smtClean="0"/>
              <a:t>Company Overview</a:t>
            </a:r>
            <a:endParaRPr lang="en-US" sz="4000" dirty="0"/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CFA Institute Research Challenge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</a:rPr>
              <a:t>Company Overview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12" name="Right Arrow 11"/>
          <p:cNvSpPr/>
          <p:nvPr/>
        </p:nvSpPr>
        <p:spPr>
          <a:xfrm rot="19559397">
            <a:off x="5213449" y="2798989"/>
            <a:ext cx="2950245" cy="322238"/>
          </a:xfrm>
          <a:prstGeom prst="rightArrow">
            <a:avLst/>
          </a:prstGeom>
          <a:solidFill>
            <a:srgbClr val="D96107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TextBox 12"/>
          <p:cNvSpPr txBox="1"/>
          <p:nvPr/>
        </p:nvSpPr>
        <p:spPr>
          <a:xfrm rot="19547104">
            <a:off x="5952305" y="2428257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prstClr val="white"/>
                </a:solidFill>
              </a:rPr>
              <a:t>35% CAGR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22" name="TextBox 12"/>
          <p:cNvSpPr txBox="1"/>
          <p:nvPr/>
        </p:nvSpPr>
        <p:spPr>
          <a:xfrm rot="21041107">
            <a:off x="2899459" y="3653257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prstClr val="white"/>
                </a:solidFill>
              </a:rPr>
              <a:t>40% CAGR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 rot="21037699">
            <a:off x="1954978" y="4063519"/>
            <a:ext cx="3064668" cy="322238"/>
          </a:xfrm>
          <a:prstGeom prst="rightArrow">
            <a:avLst/>
          </a:prstGeom>
          <a:solidFill>
            <a:srgbClr val="D96107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Rectangle 23">
            <a:hlinkClick r:id="rId4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2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Times New Roman"/>
              </a:rPr>
              <a:t>Survey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253386"/>
              </p:ext>
            </p:extLst>
          </p:nvPr>
        </p:nvGraphicFramePr>
        <p:xfrm>
          <a:off x="819605" y="1772816"/>
          <a:ext cx="741682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112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Times New Roman"/>
              </a:rPr>
              <a:t>Survey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574602"/>
              </p:ext>
            </p:extLst>
          </p:nvPr>
        </p:nvGraphicFramePr>
        <p:xfrm>
          <a:off x="1043608" y="1340768"/>
          <a:ext cx="7643192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Times New Roman"/>
              </a:rPr>
              <a:t>Survey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212492"/>
              </p:ext>
            </p:extLst>
          </p:nvPr>
        </p:nvGraphicFramePr>
        <p:xfrm>
          <a:off x="827584" y="1268760"/>
          <a:ext cx="7859216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8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Times New Roman"/>
              </a:rPr>
              <a:t>Survey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5219846"/>
              </p:ext>
            </p:extLst>
          </p:nvPr>
        </p:nvGraphicFramePr>
        <p:xfrm>
          <a:off x="2771800" y="1212267"/>
          <a:ext cx="3240360" cy="4968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4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Times New Roman"/>
              </a:rPr>
              <a:t>Survey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4897981"/>
              </p:ext>
            </p:extLst>
          </p:nvPr>
        </p:nvGraphicFramePr>
        <p:xfrm>
          <a:off x="971600" y="1412776"/>
          <a:ext cx="7416823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9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Times New Roman"/>
              </a:rPr>
              <a:t>Survey</a:t>
            </a:r>
          </a:p>
        </p:txBody>
      </p:sp>
      <p:graphicFrame>
        <p:nvGraphicFramePr>
          <p:cNvPr id="6" name="Chart 5" descr="&#10;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741675"/>
              </p:ext>
            </p:extLst>
          </p:nvPr>
        </p:nvGraphicFramePr>
        <p:xfrm>
          <a:off x="467544" y="1146323"/>
          <a:ext cx="7266286" cy="5286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rved Left Arrow 3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17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Stock Price </a:t>
            </a:r>
            <a:r>
              <a:rPr lang="en-US" sz="2400" b="1" dirty="0">
                <a:solidFill>
                  <a:schemeClr val="bg1"/>
                </a:solidFill>
                <a:latin typeface="Times New Roman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hart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60685"/>
            <a:ext cx="8640960" cy="3929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rved Left Arrow 5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6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Investment Risks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Revenue </a:t>
            </a:r>
          </a:p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Drivers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Risk Analysis &amp; Conclusion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775990"/>
              </p:ext>
            </p:extLst>
          </p:nvPr>
        </p:nvGraphicFramePr>
        <p:xfrm>
          <a:off x="627978" y="548680"/>
          <a:ext cx="2914650" cy="630936"/>
        </p:xfrm>
        <a:graphic>
          <a:graphicData uri="http://schemas.openxmlformats.org/drawingml/2006/table">
            <a:tbl>
              <a:tblPr firstRow="1" firstCol="1" bandRow="1"/>
              <a:tblGrid>
                <a:gridCol w="1028700"/>
                <a:gridCol w="914400"/>
                <a:gridCol w="971550"/>
              </a:tblGrid>
              <a:tr h="533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Market risk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Operational risk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Regulation risk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693726"/>
              </p:ext>
            </p:extLst>
          </p:nvPr>
        </p:nvGraphicFramePr>
        <p:xfrm>
          <a:off x="2052396" y="1365244"/>
          <a:ext cx="5903980" cy="40799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044560"/>
                <a:gridCol w="1317033"/>
                <a:gridCol w="1212576"/>
                <a:gridCol w="1233060"/>
                <a:gridCol w="1096751"/>
              </a:tblGrid>
              <a:tr h="7215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2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hlinkClick r:id="rId2" action="ppaction://hlinksldjump"/>
                        </a:rPr>
                        <a:t>Unfavorable</a:t>
                      </a:r>
                      <a:r>
                        <a:rPr lang="en-US" sz="1200" b="1" baseline="0" dirty="0" smtClean="0">
                          <a:hlinkClick r:id="rId2" action="ppaction://hlinksldjump"/>
                        </a:rPr>
                        <a:t> changes in the IT Regulation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2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 action="ppaction://hlinksldjump"/>
                        </a:rPr>
                        <a:t>ACA fails to increase patient traffic</a:t>
                      </a:r>
                      <a:endParaRPr lang="en-US" sz="12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6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 action="ppaction://hlinksldjump"/>
                        </a:rPr>
                        <a:t>Greater Competition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 action="ppaction://hlinksldjump"/>
                        </a:rPr>
                        <a:t>Failure to Cross Sell</a:t>
                      </a:r>
                      <a:endParaRPr lang="en-US" sz="1200" b="1" u="non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9090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 action="ppaction://hlinksldjump"/>
                        </a:rPr>
                        <a:t>Industry Consolidation</a:t>
                      </a:r>
                      <a:endParaRPr lang="en-US" sz="12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 action="ppaction://hlinksldjump"/>
                        </a:rPr>
                        <a:t>Failure to maintain</a:t>
                      </a:r>
                      <a:r>
                        <a:rPr lang="en-US" sz="12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 action="ppaction://hlinksldjump"/>
                        </a:rPr>
                        <a:t> Enterprise Growth Rate</a:t>
                      </a:r>
                      <a:endParaRPr 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hlinkClick r:id="rId8" action="ppaction://hlinksldjump"/>
                        </a:rPr>
                        <a:t>Cloud does not grow as expected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hlinkClick r:id="rId9" action="ppaction://hlinksldjump"/>
                        </a:rPr>
                        <a:t>EPOC failure impacts long term growth rate</a:t>
                      </a:r>
                      <a:endParaRPr 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6445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 rot="16200000">
            <a:off x="673915" y="3193230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2015650" y="5495845"/>
            <a:ext cx="6071347" cy="165403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1173" y="5574268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-183493" y="3287951"/>
            <a:ext cx="4204638" cy="166257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4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Market Risk 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9615"/>
              </p:ext>
            </p:extLst>
          </p:nvPr>
        </p:nvGraphicFramePr>
        <p:xfrm>
          <a:off x="899592" y="1412776"/>
          <a:ext cx="7787208" cy="4104456"/>
        </p:xfrm>
        <a:graphic>
          <a:graphicData uri="http://schemas.openxmlformats.org/drawingml/2006/table">
            <a:tbl>
              <a:tblPr/>
              <a:tblGrid>
                <a:gridCol w="2247854"/>
                <a:gridCol w="2763716"/>
                <a:gridCol w="2775638"/>
              </a:tblGrid>
              <a:tr h="904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Bears 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Say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 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View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1995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Greater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rtl="0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Competition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Competitors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have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existing relationships with providers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and will work hard to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expand their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markets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ATHN has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gained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market share and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increased revenue organically</a:t>
                      </a:r>
                    </a:p>
                    <a:p>
                      <a:pPr algn="ctr" rtl="0" fontAlgn="ctr"/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rtl="0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Strategic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acquisitions like EPOC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will boost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awareness and market share via mobile devices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6" name="Curved Left Arrow 5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0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008205"/>
              </p:ext>
            </p:extLst>
          </p:nvPr>
        </p:nvGraphicFramePr>
        <p:xfrm>
          <a:off x="611560" y="1196752"/>
          <a:ext cx="8075240" cy="5445621"/>
        </p:xfrm>
        <a:graphic>
          <a:graphicData uri="http://schemas.openxmlformats.org/drawingml/2006/table">
            <a:tbl>
              <a:tblPr/>
              <a:tblGrid>
                <a:gridCol w="2330997"/>
                <a:gridCol w="2865940"/>
                <a:gridCol w="2878303"/>
              </a:tblGrid>
              <a:tr h="864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Bears 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Say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 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View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9004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Cloud</a:t>
                      </a:r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does </a:t>
                      </a:r>
                    </a:p>
                    <a:p>
                      <a:pPr algn="ctr" rtl="0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grow </a:t>
                      </a:r>
                    </a:p>
                    <a:p>
                      <a:pPr algn="ctr" rtl="0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 expected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Many providers have already invested in their server-based systems and will not switch to a pay for performance model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ATHN can save up to 40% to large groups (e.g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Kaiser Permanente)</a:t>
                      </a:r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/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Ascension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proved A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THN can sign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up large groups</a:t>
                      </a:r>
                    </a:p>
                    <a:p>
                      <a:pPr algn="ctr" rtl="0" fontAlgn="ctr"/>
                      <a:endParaRPr lang="en-US" sz="2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Updating of server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systems allows the cloud to serve as solution</a:t>
                      </a:r>
                    </a:p>
                    <a:p>
                      <a:pPr algn="ctr" rtl="0" fontAlgn="ctr"/>
                      <a:endParaRPr lang="en-US" sz="2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rtl="0" fontAlgn="ctr"/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Industry is moving to SaaS (e.g. EMC retooling to cloud)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Market Risk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686800" y="6021288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0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481552"/>
              </p:ext>
            </p:extLst>
          </p:nvPr>
        </p:nvGraphicFramePr>
        <p:xfrm>
          <a:off x="1409936" y="1268760"/>
          <a:ext cx="6762464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CFA Institute Research Challenge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Revenue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Drivers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074731661"/>
              </p:ext>
            </p:extLst>
          </p:nvPr>
        </p:nvGraphicFramePr>
        <p:xfrm>
          <a:off x="1543472" y="116632"/>
          <a:ext cx="6285656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457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76139"/>
              </p:ext>
            </p:extLst>
          </p:nvPr>
        </p:nvGraphicFramePr>
        <p:xfrm>
          <a:off x="755576" y="1556792"/>
          <a:ext cx="7704855" cy="4459213"/>
        </p:xfrm>
        <a:graphic>
          <a:graphicData uri="http://schemas.openxmlformats.org/drawingml/2006/table">
            <a:tbl>
              <a:tblPr/>
              <a:tblGrid>
                <a:gridCol w="2224082"/>
                <a:gridCol w="2734489"/>
                <a:gridCol w="2746284"/>
              </a:tblGrid>
              <a:tr h="792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Bears 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Say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 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View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4801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 consolidates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 time, consolidation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increases customer bargaining power and decreases revenue/collection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ATHN will offset this by cross-selling</a:t>
                      </a:r>
                    </a:p>
                    <a:p>
                      <a:pPr algn="ctr" rtl="0" fontAlgn="ctr"/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ATHN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can handle this by winning enterprise deals (e.g. Ascension)</a:t>
                      </a:r>
                    </a:p>
                    <a:p>
                      <a:pPr algn="ctr" rtl="0" fontAlgn="ctr"/>
                      <a:endParaRPr lang="en-US" sz="2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/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Revenues/collection will increase over the long term as m-health becomes popular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Market Risk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6" name="Curved Left Arrow 5">
            <a:hlinkClick r:id="rId2" action="ppaction://hlinksldjump"/>
          </p:cNvPr>
          <p:cNvSpPr/>
          <p:nvPr/>
        </p:nvSpPr>
        <p:spPr>
          <a:xfrm>
            <a:off x="8390828" y="6093296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1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250826"/>
              </p:ext>
            </p:extLst>
          </p:nvPr>
        </p:nvGraphicFramePr>
        <p:xfrm>
          <a:off x="539552" y="1556792"/>
          <a:ext cx="7920879" cy="4464496"/>
        </p:xfrm>
        <a:graphic>
          <a:graphicData uri="http://schemas.openxmlformats.org/drawingml/2006/table">
            <a:tbl>
              <a:tblPr/>
              <a:tblGrid>
                <a:gridCol w="2286439"/>
                <a:gridCol w="2811157"/>
                <a:gridCol w="2823283"/>
              </a:tblGrid>
              <a:tr h="9842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Bears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Say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View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4801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EPOC fails </a:t>
                      </a:r>
                    </a:p>
                    <a:p>
                      <a:pPr algn="ctr" rtl="0" fontAlgn="ctr"/>
                      <a:r>
                        <a:rPr lang="en-US" sz="20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increase </a:t>
                      </a:r>
                    </a:p>
                    <a:p>
                      <a:pPr algn="ctr" rtl="0" fontAlgn="ctr"/>
                      <a:r>
                        <a:rPr lang="en-US" sz="20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revenues</a:t>
                      </a:r>
                      <a:r>
                        <a:rPr lang="en-US" sz="20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significantly</a:t>
                      </a:r>
                      <a:endParaRPr lang="en-US" sz="2000" b="1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rtl="0" fontAlgn="ctr"/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Unrealized synergies</a:t>
                      </a:r>
                      <a:r>
                        <a:rPr lang="en-US" sz="2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are </a:t>
                      </a:r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dilutive. ATHN </a:t>
                      </a: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suffer if </a:t>
                      </a:r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does not retain </a:t>
                      </a: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EPOC users, let alone convert </a:t>
                      </a:r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them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EPOC’s high visibility with physicians allows ATHN to cross-sell its best-in-KLAS solutions</a:t>
                      </a:r>
                    </a:p>
                    <a:p>
                      <a:pPr algn="ctr" rtl="0" fontAlgn="ctr"/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long term industry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move to m-health plays into EPOC and ATHN’s associated solutions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Operational Risk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390828" y="6215894"/>
            <a:ext cx="432048" cy="411559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5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9439"/>
              </p:ext>
            </p:extLst>
          </p:nvPr>
        </p:nvGraphicFramePr>
        <p:xfrm>
          <a:off x="467544" y="1268760"/>
          <a:ext cx="8352927" cy="4921491"/>
        </p:xfrm>
        <a:graphic>
          <a:graphicData uri="http://schemas.openxmlformats.org/drawingml/2006/table">
            <a:tbl>
              <a:tblPr/>
              <a:tblGrid>
                <a:gridCol w="2411154"/>
                <a:gridCol w="2964493"/>
                <a:gridCol w="2977280"/>
              </a:tblGrid>
              <a:tr h="9361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Bears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Say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View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985387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 might</a:t>
                      </a:r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not </a:t>
                      </a:r>
                    </a:p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be able to </a:t>
                      </a:r>
                    </a:p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keep its high </a:t>
                      </a:r>
                    </a:p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growth rate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It is unrealistic for ATHN </a:t>
                      </a:r>
                    </a:p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to maintain its current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growth rate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ATHN’s visibility via EPOC will bring in new clients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ATHN’s best-in-KLAS solutions will attract users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Cross-selling optimizes MD practice and ATHN’s revenue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Move to e-visits and m-health plays to ATHN’s strengths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1"/>
          <p:cNvSpPr txBox="1">
            <a:spLocks/>
          </p:cNvSpPr>
          <p:nvPr/>
        </p:nvSpPr>
        <p:spPr>
          <a:xfrm>
            <a:off x="5090368" y="404664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Operational Risk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604448" y="6318815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4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841085"/>
              </p:ext>
            </p:extLst>
          </p:nvPr>
        </p:nvGraphicFramePr>
        <p:xfrm>
          <a:off x="899592" y="1340768"/>
          <a:ext cx="7632848" cy="4752528"/>
        </p:xfrm>
        <a:graphic>
          <a:graphicData uri="http://schemas.openxmlformats.org/drawingml/2006/table">
            <a:tbl>
              <a:tblPr/>
              <a:tblGrid>
                <a:gridCol w="2203296"/>
                <a:gridCol w="2708933"/>
                <a:gridCol w="2720619"/>
              </a:tblGrid>
              <a:tr h="104780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Bears Say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 View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704726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Failure to </a:t>
                      </a:r>
                    </a:p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maintain </a:t>
                      </a:r>
                    </a:p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enterprise </a:t>
                      </a:r>
                    </a:p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growth rate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 will l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ose credibility if they don’t land more enterprise deals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ATHN’s enterprise client base will grow as practices move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from servers to cloud-based platforms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Projected IT costs savings of 40% are attractive to enterprises under cost pressure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Operational Risk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427510" y="6155850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9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04316"/>
              </p:ext>
            </p:extLst>
          </p:nvPr>
        </p:nvGraphicFramePr>
        <p:xfrm>
          <a:off x="683568" y="1340768"/>
          <a:ext cx="7920880" cy="5301605"/>
        </p:xfrm>
        <a:graphic>
          <a:graphicData uri="http://schemas.openxmlformats.org/drawingml/2006/table">
            <a:tbl>
              <a:tblPr/>
              <a:tblGrid>
                <a:gridCol w="2286440"/>
                <a:gridCol w="2811157"/>
                <a:gridCol w="2823283"/>
              </a:tblGrid>
              <a:tr h="7200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Bears Say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 View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873123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Failure to </a:t>
                      </a:r>
                    </a:p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Cross-sell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Failure of </a:t>
                      </a:r>
                    </a:p>
                    <a:p>
                      <a:pPr algn="ctr"/>
                      <a:r>
                        <a:rPr lang="en-US" sz="2000" b="0" cap="none" spc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athenaOne</a:t>
                      </a:r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will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hurt revenue growth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cap="none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Practices are moving to 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outcomes-based care that rely on coordinated IT</a:t>
                      </a:r>
                    </a:p>
                    <a:p>
                      <a:pPr algn="ctr"/>
                      <a:endParaRPr lang="en-US" sz="2000" b="0" cap="none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 has demonstrated its ability to cross-sell</a:t>
                      </a:r>
                    </a:p>
                    <a:p>
                      <a:pPr algn="ctr"/>
                      <a:endParaRPr lang="en-US" sz="2000" b="0" cap="none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has a best-in-KLAS EHR product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Communicator optimizes practice management especially if used with Clarity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Operational Risk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685062" y="6125370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6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42137"/>
              </p:ext>
            </p:extLst>
          </p:nvPr>
        </p:nvGraphicFramePr>
        <p:xfrm>
          <a:off x="683568" y="1340768"/>
          <a:ext cx="8003232" cy="4512690"/>
        </p:xfrm>
        <a:graphic>
          <a:graphicData uri="http://schemas.openxmlformats.org/drawingml/2006/table">
            <a:tbl>
              <a:tblPr/>
              <a:tblGrid>
                <a:gridCol w="2310212"/>
                <a:gridCol w="2840384"/>
                <a:gridCol w="2852636"/>
              </a:tblGrid>
              <a:tr h="86409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Bears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Say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View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648594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ACA does not increase patient traffic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ACA will not play out as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expected and will not increase patient traffic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The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CBO estimates that 6 million Americans will join the insured rolls by FYE14 because of the ACA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 significant number of new enrollees are heavier-than-average users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Regulation Risk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452454" y="6021288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4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50581"/>
              </p:ext>
            </p:extLst>
          </p:nvPr>
        </p:nvGraphicFramePr>
        <p:xfrm>
          <a:off x="683568" y="1340768"/>
          <a:ext cx="8003232" cy="4512690"/>
        </p:xfrm>
        <a:graphic>
          <a:graphicData uri="http://schemas.openxmlformats.org/drawingml/2006/table">
            <a:tbl>
              <a:tblPr/>
              <a:tblGrid>
                <a:gridCol w="2310212"/>
                <a:gridCol w="2840384"/>
                <a:gridCol w="2852636"/>
              </a:tblGrid>
              <a:tr h="86409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Bears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Say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View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64859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HITECH act will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000" b="1" kern="120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fuel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000" b="1" kern="120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industry growth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000" b="1" kern="120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 further</a:t>
                      </a:r>
                      <a:endParaRPr lang="en-US" sz="2000" b="1" kern="120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0" kern="120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industry has already realized all the growth it will get due to IT regulations</a:t>
                      </a:r>
                    </a:p>
                    <a:p>
                      <a:pPr algn="ctr"/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0" kern="120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ATHN’s  pay-for-performance model is attractive to an industry looking to control costs </a:t>
                      </a:r>
                    </a:p>
                    <a:p>
                      <a:pPr marL="0" algn="ctr" defTabSz="914400" rtl="0" eaLnBrk="1" latinLnBrk="0" hangingPunct="1"/>
                      <a:endParaRPr lang="en-US" sz="2000" b="0" kern="1200" cap="none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2000" b="0" kern="120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ATHN has been less dependent on HITECH than its competitors</a:t>
                      </a:r>
                      <a:endParaRPr lang="en-US" sz="2000" b="0" kern="120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Regulation Risk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452454" y="6021288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22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11178"/>
              </p:ext>
            </p:extLst>
          </p:nvPr>
        </p:nvGraphicFramePr>
        <p:xfrm>
          <a:off x="683568" y="1340768"/>
          <a:ext cx="8003232" cy="4512690"/>
        </p:xfrm>
        <a:graphic>
          <a:graphicData uri="http://schemas.openxmlformats.org/drawingml/2006/table">
            <a:tbl>
              <a:tblPr/>
              <a:tblGrid>
                <a:gridCol w="2310212"/>
                <a:gridCol w="2840384"/>
                <a:gridCol w="2852636"/>
              </a:tblGrid>
              <a:tr h="86409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Bears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Say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View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648594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Unfavorable changes to IT regulations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Regulatory requirements will force ATHN to change or adapt their software</a:t>
                      </a:r>
                    </a:p>
                    <a:p>
                      <a:pPr algn="ctr"/>
                      <a:endParaRPr lang="en-US" sz="2000" b="0" cap="none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ICD-10 disruption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will increase costs</a:t>
                      </a:r>
                      <a:endParaRPr lang="en-US" sz="2000" b="0" cap="none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cap="none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ATHN’s ICD-10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guarantee mitigates this risk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Regulation Risk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452454" y="6021288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68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605892"/>
              </p:ext>
            </p:extLst>
          </p:nvPr>
        </p:nvGraphicFramePr>
        <p:xfrm>
          <a:off x="611560" y="1124744"/>
          <a:ext cx="8003232" cy="4836021"/>
        </p:xfrm>
        <a:graphic>
          <a:graphicData uri="http://schemas.openxmlformats.org/drawingml/2006/table">
            <a:tbl>
              <a:tblPr/>
              <a:tblGrid>
                <a:gridCol w="2310212"/>
                <a:gridCol w="2514324"/>
                <a:gridCol w="3178696"/>
              </a:tblGrid>
              <a:tr h="86409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Bears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Say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Our 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View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648594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Data security</a:t>
                      </a:r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concerns will </a:t>
                      </a:r>
                    </a:p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detract from </a:t>
                      </a:r>
                    </a:p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cloud-based solutions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Access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to the cloud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allows hackers to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attack.  Industry will react by rejecting the cloud</a:t>
                      </a:r>
                      <a:endParaRPr lang="en-US" sz="2000" b="0" cap="none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cap="none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Medical records are really NOT </a:t>
                      </a:r>
                      <a:r>
                        <a:rPr lang="en-US" sz="2000" b="0" cap="none" spc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monetizable</a:t>
                      </a:r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No SS numbers are used – Insurance ID is used instead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Any networked system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is at risk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Cloud-based providers, many of which are large financial institutions, constantly protect their data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Regulation Risk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452454" y="6021288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659767"/>
              </p:ext>
            </p:extLst>
          </p:nvPr>
        </p:nvGraphicFramePr>
        <p:xfrm>
          <a:off x="683568" y="1340768"/>
          <a:ext cx="8003232" cy="4836021"/>
        </p:xfrm>
        <a:graphic>
          <a:graphicData uri="http://schemas.openxmlformats.org/drawingml/2006/table">
            <a:tbl>
              <a:tblPr/>
              <a:tblGrid>
                <a:gridCol w="2310212"/>
                <a:gridCol w="2840384"/>
                <a:gridCol w="2852636"/>
              </a:tblGrid>
              <a:tr h="86409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Medium</a:t>
                      </a: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</a:t>
                      </a: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648594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We project the health care industry experiencing</a:t>
                      </a:r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the following 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comprehensive move to cloud-based solutions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Integration of costs, EHR, and outcomes into coherent cost/benefit calculations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Increasing cost pressures drive performance-driven collections</a:t>
                      </a:r>
                      <a:endParaRPr lang="en-US" sz="2000" b="0" kern="1200" cap="none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E-visits become new normal, driving usage of Communicator-like solutions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M-health medicine becomes new normal, leveraging EPOC architecture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Cost pressures force system optimization, helping 3x barrel deals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683568" y="274638"/>
            <a:ext cx="8003232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The Medium and Long Term View for the Industry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627838" y="6237312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30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Connector 10"/>
          <p:cNvSpPr/>
          <p:nvPr/>
        </p:nvSpPr>
        <p:spPr>
          <a:xfrm>
            <a:off x="4972692" y="2429783"/>
            <a:ext cx="1965120" cy="1872605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5" name="Oval 4"/>
          <p:cNvSpPr/>
          <p:nvPr/>
        </p:nvSpPr>
        <p:spPr>
          <a:xfrm>
            <a:off x="2767966" y="3440109"/>
            <a:ext cx="396906" cy="38011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36096" y="4437112"/>
            <a:ext cx="967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EPOC</a:t>
            </a:r>
          </a:p>
          <a:p>
            <a:pPr algn="ctr"/>
            <a:r>
              <a:rPr lang="en-US" sz="1400" b="1" dirty="0" smtClean="0"/>
              <a:t>50% US Physicians</a:t>
            </a:r>
            <a:endParaRPr 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483768" y="3861048"/>
            <a:ext cx="957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ATHN</a:t>
            </a:r>
          </a:p>
          <a:p>
            <a:pPr algn="ctr"/>
            <a:r>
              <a:rPr lang="en-US" sz="1400" b="1" dirty="0" smtClean="0"/>
              <a:t>5% US Physicians</a:t>
            </a:r>
            <a:endParaRPr lang="en-US" sz="1400" b="1" dirty="0"/>
          </a:p>
        </p:txBody>
      </p:sp>
      <p:sp>
        <p:nvSpPr>
          <p:cNvPr id="16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Revenue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Drivers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62591129"/>
              </p:ext>
            </p:extLst>
          </p:nvPr>
        </p:nvGraphicFramePr>
        <p:xfrm>
          <a:off x="1543472" y="116632"/>
          <a:ext cx="6285656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5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3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790715"/>
              </p:ext>
            </p:extLst>
          </p:nvPr>
        </p:nvGraphicFramePr>
        <p:xfrm>
          <a:off x="683568" y="1340768"/>
          <a:ext cx="8003232" cy="4836021"/>
        </p:xfrm>
        <a:graphic>
          <a:graphicData uri="http://schemas.openxmlformats.org/drawingml/2006/table">
            <a:tbl>
              <a:tblPr/>
              <a:tblGrid>
                <a:gridCol w="2310212"/>
                <a:gridCol w="2840384"/>
                <a:gridCol w="2852636"/>
              </a:tblGrid>
              <a:tr h="864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Question</a:t>
                      </a:r>
                    </a:p>
                    <a:p>
                      <a:pPr algn="ctr" fontAlgn="b"/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Why</a:t>
                      </a:r>
                      <a:endParaRPr lang="en-US" sz="2000" b="1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ctr"/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Hold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 Term </a:t>
                      </a:r>
                    </a:p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Upside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648594">
                <a:tc>
                  <a:txBody>
                    <a:bodyPr/>
                    <a:lstStyle/>
                    <a:p>
                      <a:pPr algn="ctr"/>
                      <a:endParaRPr lang="en-US" sz="2000" b="1" cap="none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…and your </a:t>
                      </a:r>
                    </a:p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target price </a:t>
                      </a:r>
                    </a:p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 $171, </a:t>
                      </a:r>
                    </a:p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is it really a hold?   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Feb.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7</a:t>
                      </a:r>
                      <a:r>
                        <a:rPr lang="en-US" sz="2000" b="0" cap="none" spc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th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price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increase is purely based due to beating 4Q13 estimates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Profit taking is not advisable as ATHN has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long term upside, and we are long term investors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 has all the fundamentals for solid cash flows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E-visits and m-health will change the industry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ATHN’s coordinated solutions will gain, especially Communicator and the EPOC architecture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E-visits and m-health reimbursements rates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will be a risk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683568" y="274638"/>
            <a:ext cx="8003232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With ATHN now trading at $176…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532440" y="6271500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7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36504"/>
              </p:ext>
            </p:extLst>
          </p:nvPr>
        </p:nvGraphicFramePr>
        <p:xfrm>
          <a:off x="573716" y="1384523"/>
          <a:ext cx="8113084" cy="5140821"/>
        </p:xfrm>
        <a:graphic>
          <a:graphicData uri="http://schemas.openxmlformats.org/drawingml/2006/table">
            <a:tbl>
              <a:tblPr/>
              <a:tblGrid>
                <a:gridCol w="2303449"/>
                <a:gridCol w="2832069"/>
                <a:gridCol w="2977566"/>
              </a:tblGrid>
              <a:tr h="864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Question</a:t>
                      </a:r>
                    </a:p>
                    <a:p>
                      <a:pPr algn="ctr" fontAlgn="b"/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Preface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 switch</a:t>
                      </a:r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to a </a:t>
                      </a:r>
                    </a:p>
                    <a:p>
                      <a:pPr algn="ctr" fontAlgn="ctr"/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Buy when…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648594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What will be your catalyst for a buy position?   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The ATHN stock price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will fall in the near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term to the low to mid $170s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That said,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w</a:t>
                      </a:r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are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bullish on ATHN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 the long term </a:t>
                      </a:r>
                    </a:p>
                    <a:p>
                      <a:pPr algn="ctr"/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≥ 15% of EPOC users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switch to ATHN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1x barrel sales are completely replaced by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2x/ 3x barrel sales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Enterprise sales rise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 a ≥ 14% CAGR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E-visits and m-health are considered for reimbursement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683568" y="274638"/>
            <a:ext cx="8003232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Catalyst for a Buy Position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686800" y="6273316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3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149591"/>
              </p:ext>
            </p:extLst>
          </p:nvPr>
        </p:nvGraphicFramePr>
        <p:xfrm>
          <a:off x="573716" y="1384523"/>
          <a:ext cx="8113084" cy="4531221"/>
        </p:xfrm>
        <a:graphic>
          <a:graphicData uri="http://schemas.openxmlformats.org/drawingml/2006/table">
            <a:tbl>
              <a:tblPr/>
              <a:tblGrid>
                <a:gridCol w="2303449"/>
                <a:gridCol w="2832069"/>
                <a:gridCol w="2977566"/>
              </a:tblGrid>
              <a:tr h="864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Question</a:t>
                      </a:r>
                    </a:p>
                    <a:p>
                      <a:pPr algn="ctr" fontAlgn="b"/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Preface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 switch</a:t>
                      </a:r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to a </a:t>
                      </a:r>
                    </a:p>
                    <a:p>
                      <a:pPr algn="ctr" fontAlgn="ctr"/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Sell when…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3648594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What will be your catalyst for a sell position?   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The ATHN stock price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will fall in the near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term to the low to mid $170s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That said,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w</a:t>
                      </a:r>
                      <a:r>
                        <a:rPr lang="en-US" sz="2000" b="0" cap="none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are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bullish on ATHN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 the long term </a:t>
                      </a:r>
                    </a:p>
                    <a:p>
                      <a:pPr algn="ctr"/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u="sng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&lt;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5% of EPOC users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switch to ATHN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1x barrel sales dominate total sales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Enterprise sales rise </a:t>
                      </a: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 a </a:t>
                      </a:r>
                      <a:r>
                        <a:rPr lang="en-US" sz="2000" b="0" u="sng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&lt; </a:t>
                      </a:r>
                      <a:r>
                        <a:rPr lang="en-US" sz="2000" b="0" u="non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% CAGR</a:t>
                      </a:r>
                    </a:p>
                    <a:p>
                      <a:pPr algn="ctr"/>
                      <a:endParaRPr lang="en-US" sz="2000" b="0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E-visits and m-health are not reimbursed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683568" y="274638"/>
            <a:ext cx="8003232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Catalyst for a Sell Position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686800" y="6273316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9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63"/>
              </p:ext>
            </p:extLst>
          </p:nvPr>
        </p:nvGraphicFramePr>
        <p:xfrm>
          <a:off x="539552" y="1052737"/>
          <a:ext cx="8113084" cy="5076547"/>
        </p:xfrm>
        <a:graphic>
          <a:graphicData uri="http://schemas.openxmlformats.org/drawingml/2006/table">
            <a:tbl>
              <a:tblPr/>
              <a:tblGrid>
                <a:gridCol w="2303449"/>
                <a:gridCol w="2832069"/>
                <a:gridCol w="2977566"/>
              </a:tblGrid>
              <a:tr h="799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Question</a:t>
                      </a:r>
                    </a:p>
                    <a:p>
                      <a:pPr algn="ctr" fontAlgn="b"/>
                      <a:endParaRPr lang="en-US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Preface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Potential Outcomes…</a:t>
                      </a:r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</a:tr>
              <a:tr h="4240738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Could ATHN be an acquisition target?   </a:t>
                      </a:r>
                      <a:endParaRPr lang="en-US" sz="2000" b="1" u="none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u="non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u="non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 is growing quickly and has excellent future growth prospects</a:t>
                      </a:r>
                    </a:p>
                    <a:p>
                      <a:pPr algn="ctr"/>
                      <a:endParaRPr lang="en-US" sz="2000" b="0" u="non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u="non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 may be attractive to Strategic and </a:t>
                      </a:r>
                      <a:r>
                        <a:rPr lang="en-US" sz="2000" b="0" u="none" cap="none" spc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Financial investors</a:t>
                      </a:r>
                      <a:endParaRPr lang="en-US" sz="2000" b="0" u="non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en-US" sz="2000" b="0" u="non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u="non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ATHN’s CEO is on the record as looking to make ATHN the backbone of the medical internet</a:t>
                      </a:r>
                    </a:p>
                    <a:p>
                      <a:pPr algn="ctr"/>
                      <a:endParaRPr lang="en-US" sz="2000" b="0" u="none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u="non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u="non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ATHN management / investors will likely not sell as they see significant future upside</a:t>
                      </a:r>
                    </a:p>
                    <a:p>
                      <a:pPr algn="ctr"/>
                      <a:endParaRPr lang="en-US" sz="2000" b="0" u="non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u="non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Strategic buyers would likely pay a 30% premium - total price = $9.2 Billion</a:t>
                      </a:r>
                    </a:p>
                    <a:p>
                      <a:pPr algn="ctr"/>
                      <a:endParaRPr lang="en-US" sz="2000" b="0" u="non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000" b="0" u="non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Financial buyers would likely pay a 20% premium - total price = $8.6 Billion </a:t>
                      </a:r>
                    </a:p>
                    <a:p>
                      <a:pPr algn="ctr"/>
                      <a:endParaRPr lang="en-US" sz="2000" b="0" u="non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683568" y="274638"/>
            <a:ext cx="8003232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Could ATHN be an Acquisition Target?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686800" y="6273316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33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Shift to the Cloud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340768"/>
            <a:ext cx="82089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/>
              <a:t>Black book survey of 17,000 active EHR users</a:t>
            </a:r>
          </a:p>
          <a:p>
            <a:endParaRPr lang="en-US" sz="3200" dirty="0" smtClean="0"/>
          </a:p>
          <a:p>
            <a:r>
              <a:rPr lang="en-US" sz="3200" b="1" dirty="0" smtClean="0">
                <a:solidFill>
                  <a:srgbClr val="FFC000"/>
                </a:solidFill>
              </a:rPr>
              <a:t>1 in 6: </a:t>
            </a:r>
            <a:r>
              <a:rPr lang="en-US" sz="3200" dirty="0" smtClean="0"/>
              <a:t>Medical Practices expected to move to a different platform In the next 12 months</a:t>
            </a:r>
          </a:p>
          <a:p>
            <a:endParaRPr lang="en-US" sz="3200" dirty="0"/>
          </a:p>
          <a:p>
            <a:r>
              <a:rPr lang="en-US" sz="3200" b="1" dirty="0" smtClean="0">
                <a:solidFill>
                  <a:srgbClr val="FFC000"/>
                </a:solidFill>
              </a:rPr>
              <a:t>1 in 2: </a:t>
            </a:r>
            <a:r>
              <a:rPr lang="en-US" sz="3200" dirty="0" smtClean="0"/>
              <a:t>Practices targeting cloud-based solutions</a:t>
            </a:r>
            <a:endParaRPr lang="en-US" sz="3200" dirty="0"/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1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62959" y="1772816"/>
                <a:ext cx="299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𝑒𝑟𝑟𝑜𝑟</m:t>
                          </m:r>
                        </m:e>
                      </m:d>
                      <m:r>
                        <a:rPr lang="en-US" dirty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0" dirty="0" smtClean="0">
                          <a:latin typeface="Cambria Math"/>
                          <a:ea typeface="Cambria Math"/>
                        </a:rPr>
                        <m:t>0.95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959" y="1772816"/>
                <a:ext cx="2997359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03762" y="2348880"/>
                <a:ext cx="3915752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𝑒𝑟𝑟𝑜𝑟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dirty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0" dirty="0" smtClean="0">
                          <a:latin typeface="Cambria Math"/>
                          <a:ea typeface="Cambria Math"/>
                        </a:rPr>
                        <m:t>0.95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62" y="2348880"/>
                <a:ext cx="3915752" cy="98405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3762" y="3501008"/>
                <a:ext cx="3936590" cy="765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𝑁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1.96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×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𝑒𝑟𝑟𝑜𝑟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0.98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𝑒𝑟𝑟𝑜𝑟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62" y="3501008"/>
                <a:ext cx="3936590" cy="7658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Sample </a:t>
            </a:r>
            <a:r>
              <a:rPr lang="en-US" sz="2400" b="1" dirty="0">
                <a:solidFill>
                  <a:schemeClr val="bg1"/>
                </a:solidFill>
                <a:latin typeface="Times New Roman"/>
              </a:rPr>
              <a:t>S</a:t>
            </a:r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ize Calculation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7" name="Curved Left Arrow 6">
            <a:hlinkClick r:id="rId5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38020"/>
              </p:ext>
            </p:extLst>
          </p:nvPr>
        </p:nvGraphicFramePr>
        <p:xfrm>
          <a:off x="3707904" y="4581126"/>
          <a:ext cx="1512168" cy="1762474"/>
        </p:xfrm>
        <a:graphic>
          <a:graphicData uri="http://schemas.openxmlformats.org/drawingml/2006/table">
            <a:tbl>
              <a:tblPr/>
              <a:tblGrid>
                <a:gridCol w="756084"/>
                <a:gridCol w="756084"/>
              </a:tblGrid>
              <a:tr h="2880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1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Error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1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457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1%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9604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457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2%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2401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457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1067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457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4%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600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457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384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457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211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7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777686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Ease of Use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3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3163" y="523251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f</a:t>
            </a:r>
            <a:r>
              <a:rPr lang="en-US" dirty="0" smtClean="0"/>
              <a:t>indthebest.com </a:t>
            </a:r>
            <a:endParaRPr lang="en-US" dirty="0" smtClean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96609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848543"/>
              </p:ext>
            </p:extLst>
          </p:nvPr>
        </p:nvGraphicFramePr>
        <p:xfrm>
          <a:off x="1547664" y="2060848"/>
          <a:ext cx="6096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840"/>
                <a:gridCol w="144016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3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3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3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31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Collector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3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2%-8%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5.5%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Clinicals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3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1%-4%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1.5%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Communicator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3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1%-2%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Product Pricing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2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Survey Highlights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5" name="Curved Left Arrow 4">
            <a:hlinkClick r:id="rId2" action="ppaction://hlinksldjump"/>
          </p:cNvPr>
          <p:cNvSpPr/>
          <p:nvPr/>
        </p:nvSpPr>
        <p:spPr>
          <a:xfrm>
            <a:off x="8426400" y="6278580"/>
            <a:ext cx="432048" cy="504056"/>
          </a:xfrm>
          <a:prstGeom prst="curvedLeftArrow">
            <a:avLst>
              <a:gd name="adj1" fmla="val 25000"/>
              <a:gd name="adj2" fmla="val 50000"/>
              <a:gd name="adj3" fmla="val 36758"/>
            </a:avLst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426136"/>
              </p:ext>
            </p:extLst>
          </p:nvPr>
        </p:nvGraphicFramePr>
        <p:xfrm>
          <a:off x="323528" y="1052735"/>
          <a:ext cx="8318896" cy="5225844"/>
        </p:xfrm>
        <a:graphic>
          <a:graphicData uri="http://schemas.openxmlformats.org/drawingml/2006/table">
            <a:tbl>
              <a:tblPr/>
              <a:tblGrid>
                <a:gridCol w="2808312"/>
                <a:gridCol w="5510584"/>
              </a:tblGrid>
              <a:tr h="27054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Sample Size 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3" action="ppaction://hlinksldjump"/>
                        </a:rPr>
                        <a:t>210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9190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Geography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 States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3132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Role of Respondents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4" action="ppaction://hlinksldjump"/>
                        </a:rPr>
                        <a:t>74%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MDs, 16% Administrator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4853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Position of Respondents 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98% decision Makers 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3773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Age Demographics 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5" action="ppaction://hlinksldjump"/>
                        </a:rPr>
                        <a:t>47%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at age 30 -  39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3773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 of Practice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6" action="ppaction://hlinksldjump"/>
                        </a:rPr>
                        <a:t>42%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Median Group ( 11 -75 MDs)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34886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Key Questions 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166" marR="6166" marT="61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348864"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7" action="ppaction://hlinksldjump"/>
                        </a:rPr>
                        <a:t>1.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What type of Practice Management System and EHR do you use?</a:t>
                      </a:r>
                    </a:p>
                  </a:txBody>
                  <a:tcPr marL="6166" marR="6166" marT="616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3103"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8" action="ppaction://hlinksldjump"/>
                        </a:rPr>
                        <a:t>2.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What is the most important feature to look at when you purchase an EHR service?</a:t>
                      </a:r>
                    </a:p>
                  </a:txBody>
                  <a:tcPr marL="6166" marR="6166" marT="616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8864"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9" action="ppaction://hlinksldjump"/>
                        </a:rPr>
                        <a:t>3. 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How satisfied are you with your current EHR and Practice Management System?</a:t>
                      </a:r>
                    </a:p>
                  </a:txBody>
                  <a:tcPr marL="6166" marR="6166" marT="616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181"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10" action="ppaction://hlinksldjump"/>
                        </a:rPr>
                        <a:t>4. 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When would you prefer to change to a new Practice Management/EHR system?</a:t>
                      </a:r>
                    </a:p>
                  </a:txBody>
                  <a:tcPr marL="6166" marR="6166" marT="616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344"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11" action="ppaction://hlinksldjump"/>
                        </a:rPr>
                        <a:t>5.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What kind of Practice Management or EHR system would you want to switch to?</a:t>
                      </a:r>
                    </a:p>
                  </a:txBody>
                  <a:tcPr marL="6166" marR="6166" marT="616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505"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12" action="ppaction://hlinksldjump"/>
                        </a:rPr>
                        <a:t>6.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Technical Support Rating According to Customers</a:t>
                      </a:r>
                    </a:p>
                  </a:txBody>
                  <a:tcPr marL="6166" marR="6166" marT="616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0385"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13" action="ppaction://hlinksldjump"/>
                        </a:rPr>
                        <a:t>7. 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 you use a mobile application for clinical reference?</a:t>
                      </a:r>
                    </a:p>
                  </a:txBody>
                  <a:tcPr marL="6166" marR="6166" marT="616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4786">
                <a:tc gridSpan="2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hlinkClick r:id="rId14" action="ppaction://hlinksldjump"/>
                        </a:rPr>
                        <a:t>8.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How often do you use mobile clinical reference applications?</a:t>
                      </a:r>
                    </a:p>
                  </a:txBody>
                  <a:tcPr marL="6166" marR="6166" marT="616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76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Inside Share Holders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urved Left Arrow 3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98619"/>
              </p:ext>
            </p:extLst>
          </p:nvPr>
        </p:nvGraphicFramePr>
        <p:xfrm>
          <a:off x="827585" y="1268764"/>
          <a:ext cx="7272808" cy="4699625"/>
        </p:xfrm>
        <a:graphic>
          <a:graphicData uri="http://schemas.openxmlformats.org/drawingml/2006/table">
            <a:tbl>
              <a:tblPr/>
              <a:tblGrid>
                <a:gridCol w="3685221"/>
                <a:gridCol w="2024424"/>
                <a:gridCol w="1563163"/>
              </a:tblGrid>
              <a:tr h="5176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Holders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Percentage OF </a:t>
                      </a:r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Shares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Percentage of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Insider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933C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BUSH JONATHAN 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KAHANE STEPHEN 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PARK 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COSINUKE ROBERT 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MANN JAMES 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ADAMS TIMOTHY 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ORENSTEIN DANIEL 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HEDGES DEREK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WINKENWERDER JR WILLIAM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ITTYCHERIA DEV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HULL BRANDON 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FOSTER RICHARD 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KANE JOHN 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KOSECOFF JACQUELINE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ROBINSON DAVID 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61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60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11760" y="4036049"/>
            <a:ext cx="1153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ATHN</a:t>
            </a:r>
          </a:p>
          <a:p>
            <a:pPr algn="ctr"/>
            <a:r>
              <a:rPr lang="en-US" sz="1400" b="1" dirty="0" smtClean="0"/>
              <a:t>10% US Physicians</a:t>
            </a:r>
            <a:endParaRPr lang="en-US" sz="1400" b="1" dirty="0"/>
          </a:p>
        </p:txBody>
      </p:sp>
      <p:sp>
        <p:nvSpPr>
          <p:cNvPr id="15" name="Flowchart: Connector 14"/>
          <p:cNvSpPr/>
          <p:nvPr/>
        </p:nvSpPr>
        <p:spPr>
          <a:xfrm>
            <a:off x="4951116" y="2420490"/>
            <a:ext cx="1965120" cy="1872605"/>
          </a:xfrm>
          <a:prstGeom prst="flowChart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/>
          </a:p>
        </p:txBody>
      </p:sp>
      <p:sp>
        <p:nvSpPr>
          <p:cNvPr id="14" name="TextBox 13"/>
          <p:cNvSpPr txBox="1"/>
          <p:nvPr/>
        </p:nvSpPr>
        <p:spPr>
          <a:xfrm>
            <a:off x="2483768" y="3852153"/>
            <a:ext cx="957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ATHN</a:t>
            </a:r>
          </a:p>
          <a:p>
            <a:pPr algn="ctr"/>
            <a:r>
              <a:rPr lang="en-US" sz="1400" b="1" dirty="0" smtClean="0"/>
              <a:t>5% US Physicians</a:t>
            </a:r>
            <a:endParaRPr lang="en-US" sz="1400" b="1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66990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CFA Institute Research Challenge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4800" y="5943600"/>
            <a:ext cx="16764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Company Overview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10000" y="5943600"/>
            <a:ext cx="17526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Industry &amp; Competitors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76994" y="5943600"/>
            <a:ext cx="1656806" cy="7088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Revenue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Drivers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38800" y="5943600"/>
            <a:ext cx="1600200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Financial Analysis and Valuation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315200" y="5943600"/>
            <a:ext cx="1543594" cy="708818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>
                    <a:lumMod val="65000"/>
                  </a:prstClr>
                </a:solidFill>
              </a:rPr>
              <a:t>Risk Analysis &amp; Conclusion</a:t>
            </a:r>
          </a:p>
        </p:txBody>
      </p:sp>
      <p:sp>
        <p:nvSpPr>
          <p:cNvPr id="12" name="Oval 11"/>
          <p:cNvSpPr/>
          <p:nvPr/>
        </p:nvSpPr>
        <p:spPr>
          <a:xfrm>
            <a:off x="2767966" y="3440109"/>
            <a:ext cx="396906" cy="38011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36096" y="4437112"/>
            <a:ext cx="967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EPOC</a:t>
            </a:r>
          </a:p>
          <a:p>
            <a:pPr algn="ctr"/>
            <a:r>
              <a:rPr lang="en-US" sz="1400" b="1" dirty="0" smtClean="0"/>
              <a:t>50% US Physicians</a:t>
            </a:r>
            <a:endParaRPr lang="en-US" sz="1400" b="1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089846613"/>
              </p:ext>
            </p:extLst>
          </p:nvPr>
        </p:nvGraphicFramePr>
        <p:xfrm>
          <a:off x="1543472" y="116632"/>
          <a:ext cx="6285656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ctangle 17">
            <a:hlinkClick r:id="rId7" action="ppaction://hlinksldjump"/>
          </p:cNvPr>
          <p:cNvSpPr/>
          <p:nvPr/>
        </p:nvSpPr>
        <p:spPr>
          <a:xfrm>
            <a:off x="8953060" y="6054452"/>
            <a:ext cx="155444" cy="4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6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33004 0.04213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10" y="210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 animBg="1"/>
      <p:bldP spid="15" grpId="1" animBg="1"/>
      <p:bldP spid="15" grpId="2" animBg="1"/>
      <p:bldP spid="14" grpId="0"/>
      <p:bldP spid="12" grpId="0" animBg="1"/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Revenue/Employee Table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6" name="Curved Left Arrow 5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629108"/>
              </p:ext>
            </p:extLst>
          </p:nvPr>
        </p:nvGraphicFramePr>
        <p:xfrm>
          <a:off x="1043608" y="1052736"/>
          <a:ext cx="6904790" cy="519490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3735571"/>
                <a:gridCol w="3169219"/>
              </a:tblGrid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Company Name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 Revenues / Employee 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Medidata Solutions, Inc. 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299.9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Accretive Health, Inc. 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285.7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Ultimate Software Group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214.5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athenahealth, Inc. 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0000"/>
                          </a:solidFill>
                          <a:effectLst/>
                        </a:rPr>
                        <a:t>200.6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Cerner Corporation 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200.1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Quality Systems Inc. 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198.9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Allscripts Healthcare Solutions, Inc. 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190.7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NetSuite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170.3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Greenway Medical Technologies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166.5</a:t>
                      </a: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Concur Technologies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143.6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Computer Programs &amp; Systems Inc. 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143.5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284652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Summary Statistics</a:t>
                      </a:r>
                      <a:endParaRPr lang="en-US" sz="160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Total Revenues / Employee </a:t>
                      </a:r>
                      <a:endParaRPr lang="en-US" sz="1600" b="1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Mean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201.3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  <a:tr h="3273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Median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198.9</a:t>
                      </a:r>
                      <a:endParaRPr lang="en-US" sz="1600" dirty="0">
                        <a:solidFill>
                          <a:srgbClr val="76923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73" marR="6727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78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 txBox="1">
            <a:spLocks/>
          </p:cNvSpPr>
          <p:nvPr/>
        </p:nvSpPr>
        <p:spPr>
          <a:xfrm>
            <a:off x="5076056" y="274638"/>
            <a:ext cx="3610744" cy="562074"/>
          </a:xfrm>
          <a:prstGeom prst="rect">
            <a:avLst/>
          </a:prstGeom>
          <a:solidFill>
            <a:srgbClr val="74AC1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</a:rPr>
              <a:t>Short Selling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183612"/>
              </p:ext>
            </p:extLst>
          </p:nvPr>
        </p:nvGraphicFramePr>
        <p:xfrm>
          <a:off x="685800" y="1397000"/>
          <a:ext cx="7772400" cy="1854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352800"/>
                <a:gridCol w="1524000"/>
                <a:gridCol w="15240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Hedge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Fund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973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No. of Shares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973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Position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Date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973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Type of HF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9731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Convergence Investment Partners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10,450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Aug. 31, 2013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Long/Short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Logan Capital Management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2,112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July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31, 2013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Long/Short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Highland Associates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1,680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July 31, 2013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Long/Short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Barrow Street Advisors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136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Aug. 31, 2013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Long/Short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urved Left Arrow 5">
            <a:hlinkClick r:id="rId2" action="ppaction://hlinksldjump"/>
          </p:cNvPr>
          <p:cNvSpPr/>
          <p:nvPr/>
        </p:nvSpPr>
        <p:spPr>
          <a:xfrm>
            <a:off x="8236430" y="5928791"/>
            <a:ext cx="432048" cy="504056"/>
          </a:xfrm>
          <a:prstGeom prst="curvedLeftArrow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645024"/>
            <a:ext cx="7582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Short Interest reduced from 23% to 19% over the past 1 month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54581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7821</TotalTime>
  <Words>4435</Words>
  <Application>Microsoft Office PowerPoint</Application>
  <PresentationFormat>On-screen Show (4:3)</PresentationFormat>
  <Paragraphs>1628</Paragraphs>
  <Slides>91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Office Theme</vt:lpstr>
      <vt:lpstr>1_Office Theme</vt:lpstr>
      <vt:lpstr>2_Office Theme</vt:lpstr>
      <vt:lpstr>3_Office Theme</vt:lpstr>
      <vt:lpstr>Document</vt:lpstr>
      <vt:lpstr>ATHENAHEALTH INC. NASDAQ: ATHN</vt:lpstr>
      <vt:lpstr>Team Members</vt:lpstr>
      <vt:lpstr>ATHENAHEALTH, INC.</vt:lpstr>
      <vt:lpstr>Investment Recommendation</vt:lpstr>
      <vt:lpstr>Company Overview</vt:lpstr>
      <vt:lpstr>Company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Competition</vt:lpstr>
      <vt:lpstr>Revenue Growth</vt:lpstr>
      <vt:lpstr>Financial Analysis</vt:lpstr>
      <vt:lpstr>Multiples Valuation</vt:lpstr>
      <vt:lpstr>DCF Assumptions</vt:lpstr>
      <vt:lpstr>PowerPoint Presentation</vt:lpstr>
      <vt:lpstr>PowerPoint Presentation</vt:lpstr>
      <vt:lpstr>Target Price</vt:lpstr>
      <vt:lpstr>Investment Risks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Investment Risks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Brandeis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ATHENAHEALTH INC. NASDAQ: ATHN</dc:title>
  <dc:creator>Windows User</dc:creator>
  <cp:lastModifiedBy>Windows User</cp:lastModifiedBy>
  <cp:revision>625</cp:revision>
  <dcterms:created xsi:type="dcterms:W3CDTF">2014-01-15T18:52:37Z</dcterms:created>
  <dcterms:modified xsi:type="dcterms:W3CDTF">2014-03-17T01:45:48Z</dcterms:modified>
</cp:coreProperties>
</file>